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3" r:id="rId2"/>
  </p:sldMasterIdLst>
  <p:notesMasterIdLst>
    <p:notesMasterId r:id="rId42"/>
  </p:notesMasterIdLst>
  <p:handoutMasterIdLst>
    <p:handoutMasterId r:id="rId43"/>
  </p:handoutMasterIdLst>
  <p:sldIdLst>
    <p:sldId id="286" r:id="rId3"/>
    <p:sldId id="291" r:id="rId4"/>
    <p:sldId id="289" r:id="rId5"/>
    <p:sldId id="290" r:id="rId6"/>
    <p:sldId id="292" r:id="rId7"/>
    <p:sldId id="334" r:id="rId8"/>
    <p:sldId id="402" r:id="rId9"/>
    <p:sldId id="403" r:id="rId10"/>
    <p:sldId id="404" r:id="rId11"/>
    <p:sldId id="405" r:id="rId12"/>
    <p:sldId id="406" r:id="rId13"/>
    <p:sldId id="411" r:id="rId14"/>
    <p:sldId id="412" r:id="rId15"/>
    <p:sldId id="407" r:id="rId16"/>
    <p:sldId id="408" r:id="rId17"/>
    <p:sldId id="409" r:id="rId18"/>
    <p:sldId id="410" r:id="rId19"/>
    <p:sldId id="343" r:id="rId20"/>
    <p:sldId id="341" r:id="rId21"/>
    <p:sldId id="342" r:id="rId22"/>
    <p:sldId id="313" r:id="rId23"/>
    <p:sldId id="315" r:id="rId24"/>
    <p:sldId id="316" r:id="rId25"/>
    <p:sldId id="414" r:id="rId26"/>
    <p:sldId id="370" r:id="rId27"/>
    <p:sldId id="371" r:id="rId28"/>
    <p:sldId id="372" r:id="rId29"/>
    <p:sldId id="373" r:id="rId30"/>
    <p:sldId id="374" r:id="rId31"/>
    <p:sldId id="361" r:id="rId32"/>
    <p:sldId id="355" r:id="rId33"/>
    <p:sldId id="356" r:id="rId34"/>
    <p:sldId id="359" r:id="rId35"/>
    <p:sldId id="360" r:id="rId36"/>
    <p:sldId id="346" r:id="rId37"/>
    <p:sldId id="340" r:id="rId38"/>
    <p:sldId id="348" r:id="rId39"/>
    <p:sldId id="349" r:id="rId40"/>
    <p:sldId id="33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ie Engelhard" initials="EE" lastIdx="9" clrIdx="0"/>
  <p:cmAuthor id="1" name="Trevor Basse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554"/>
    <a:srgbClr val="52BCC6"/>
    <a:srgbClr val="EC5E1C"/>
    <a:srgbClr val="313132"/>
    <a:srgbClr val="E0E1E2"/>
    <a:srgbClr val="DC591A"/>
    <a:srgbClr val="7CBE31"/>
    <a:srgbClr val="40C023"/>
    <a:srgbClr val="00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2" autoAdjust="0"/>
    <p:restoredTop sz="59272" autoAdjust="0"/>
  </p:normalViewPr>
  <p:slideViewPr>
    <p:cSldViewPr>
      <p:cViewPr varScale="1">
        <p:scale>
          <a:sx n="45" d="100"/>
          <a:sy n="45" d="100"/>
        </p:scale>
        <p:origin x="15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32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06C6F-C298-44DE-9F4A-485BA31C97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32D16FD-853B-4CF1-962C-66EB3CD58E87}">
      <dgm:prSet phldrT="[Text]"/>
      <dgm:spPr/>
      <dgm:t>
        <a:bodyPr/>
        <a:lstStyle/>
        <a:p>
          <a:r>
            <a:rPr lang="en-US" dirty="0"/>
            <a:t>Inquiry reviewed</a:t>
          </a:r>
        </a:p>
      </dgm:t>
    </dgm:pt>
    <dgm:pt modelId="{BC01B1D3-EDF6-4DDD-8D9F-283A55DFD854}" type="parTrans" cxnId="{5DA929EF-7B2E-41F1-84DF-EC4EEF4327DE}">
      <dgm:prSet/>
      <dgm:spPr/>
      <dgm:t>
        <a:bodyPr/>
        <a:lstStyle/>
        <a:p>
          <a:endParaRPr lang="en-US"/>
        </a:p>
      </dgm:t>
    </dgm:pt>
    <dgm:pt modelId="{DC4610E4-9E35-4A0E-A175-A5495EC76E91}" type="sibTrans" cxnId="{5DA929EF-7B2E-41F1-84DF-EC4EEF4327DE}">
      <dgm:prSet/>
      <dgm:spPr/>
      <dgm:t>
        <a:bodyPr/>
        <a:lstStyle/>
        <a:p>
          <a:endParaRPr lang="en-US"/>
        </a:p>
      </dgm:t>
    </dgm:pt>
    <dgm:pt modelId="{1905F127-546E-41A8-A911-30463E508543}">
      <dgm:prSet phldrT="[Text]"/>
      <dgm:spPr/>
      <dgm:t>
        <a:bodyPr/>
        <a:lstStyle/>
        <a:p>
          <a:r>
            <a:rPr lang="en-US" dirty="0"/>
            <a:t>Referral to CIP or Intermediary Lender</a:t>
          </a:r>
        </a:p>
      </dgm:t>
    </dgm:pt>
    <dgm:pt modelId="{A0964206-C9C0-4355-89C9-C71E1FDD17E8}" type="parTrans" cxnId="{E52F347B-5FC5-43B8-831E-081771FE93D0}">
      <dgm:prSet/>
      <dgm:spPr/>
      <dgm:t>
        <a:bodyPr/>
        <a:lstStyle/>
        <a:p>
          <a:endParaRPr lang="en-US"/>
        </a:p>
      </dgm:t>
    </dgm:pt>
    <dgm:pt modelId="{CFAB7F0E-9928-4B7E-8FB2-E5C6331BAF7E}" type="sibTrans" cxnId="{E52F347B-5FC5-43B8-831E-081771FE93D0}">
      <dgm:prSet/>
      <dgm:spPr/>
      <dgm:t>
        <a:bodyPr/>
        <a:lstStyle/>
        <a:p>
          <a:endParaRPr lang="en-US"/>
        </a:p>
      </dgm:t>
    </dgm:pt>
    <dgm:pt modelId="{9EFC780A-D029-447B-8D93-4F55CE56BBFD}">
      <dgm:prSet/>
      <dgm:spPr/>
      <dgm:t>
        <a:bodyPr/>
        <a:lstStyle/>
        <a:p>
          <a:r>
            <a:rPr lang="en-US" dirty="0"/>
            <a:t>Triage – 1 week</a:t>
          </a:r>
        </a:p>
      </dgm:t>
    </dgm:pt>
    <dgm:pt modelId="{29C30191-796F-4E86-B54A-BA5254D4573E}" type="parTrans" cxnId="{F7986A88-5B47-45F7-A31B-EC02F4971224}">
      <dgm:prSet/>
      <dgm:spPr/>
      <dgm:t>
        <a:bodyPr/>
        <a:lstStyle/>
        <a:p>
          <a:endParaRPr lang="en-US"/>
        </a:p>
      </dgm:t>
    </dgm:pt>
    <dgm:pt modelId="{A4C7BF03-3E1B-4EF6-AF1B-727A1184F6E9}" type="sibTrans" cxnId="{F7986A88-5B47-45F7-A31B-EC02F4971224}">
      <dgm:prSet/>
      <dgm:spPr/>
      <dgm:t>
        <a:bodyPr/>
        <a:lstStyle/>
        <a:p>
          <a:endParaRPr lang="en-US"/>
        </a:p>
      </dgm:t>
    </dgm:pt>
    <dgm:pt modelId="{B8A2DA55-A956-4068-AA90-DCDB4A2A7612}">
      <dgm:prSet/>
      <dgm:spPr/>
      <dgm:t>
        <a:bodyPr/>
        <a:lstStyle/>
        <a:p>
          <a:r>
            <a:rPr lang="en-US" dirty="0"/>
            <a:t>Screening – 1 week</a:t>
          </a:r>
        </a:p>
      </dgm:t>
    </dgm:pt>
    <dgm:pt modelId="{510B6977-3494-4B2B-A505-14598FB311C5}" type="parTrans" cxnId="{A48089A5-3846-4CE5-9D1A-237085063863}">
      <dgm:prSet/>
      <dgm:spPr/>
      <dgm:t>
        <a:bodyPr/>
        <a:lstStyle/>
        <a:p>
          <a:endParaRPr lang="en-US"/>
        </a:p>
      </dgm:t>
    </dgm:pt>
    <dgm:pt modelId="{2EA2C386-9117-4EF3-8112-04CE14F9A1C6}" type="sibTrans" cxnId="{A48089A5-3846-4CE5-9D1A-237085063863}">
      <dgm:prSet/>
      <dgm:spPr/>
      <dgm:t>
        <a:bodyPr/>
        <a:lstStyle/>
        <a:p>
          <a:endParaRPr lang="en-US"/>
        </a:p>
      </dgm:t>
    </dgm:pt>
    <dgm:pt modelId="{78337A10-1C60-495E-A881-401B8E6FAAA4}">
      <dgm:prSet/>
      <dgm:spPr/>
      <dgm:t>
        <a:bodyPr/>
        <a:lstStyle/>
        <a:p>
          <a:r>
            <a:rPr lang="en-US" dirty="0"/>
            <a:t>Underwriting  -- 4 weeks</a:t>
          </a:r>
        </a:p>
      </dgm:t>
    </dgm:pt>
    <dgm:pt modelId="{A8C91DD3-2C82-44ED-BC4A-A87A308500C9}" type="parTrans" cxnId="{52DD49AA-8981-4B0C-B0DD-8A6B30E65978}">
      <dgm:prSet/>
      <dgm:spPr/>
      <dgm:t>
        <a:bodyPr/>
        <a:lstStyle/>
        <a:p>
          <a:endParaRPr lang="en-US"/>
        </a:p>
      </dgm:t>
    </dgm:pt>
    <dgm:pt modelId="{A3429D77-F889-41DD-AD71-208D9D4A93E8}" type="sibTrans" cxnId="{52DD49AA-8981-4B0C-B0DD-8A6B30E65978}">
      <dgm:prSet/>
      <dgm:spPr/>
      <dgm:t>
        <a:bodyPr/>
        <a:lstStyle/>
        <a:p>
          <a:endParaRPr lang="en-US"/>
        </a:p>
      </dgm:t>
    </dgm:pt>
    <dgm:pt modelId="{04BFBCEA-E113-4E9E-8CD1-DFA1236E2EF9}">
      <dgm:prSet/>
      <dgm:spPr/>
      <dgm:t>
        <a:bodyPr/>
        <a:lstStyle/>
        <a:p>
          <a:r>
            <a:rPr lang="en-US" dirty="0"/>
            <a:t>Closing – 4 weeks</a:t>
          </a:r>
        </a:p>
      </dgm:t>
    </dgm:pt>
    <dgm:pt modelId="{BCF84C62-2197-4619-9BED-800863C98AAB}" type="parTrans" cxnId="{8B8BE76A-2FA2-48B5-AC3D-B8B6A7BAF5A4}">
      <dgm:prSet/>
      <dgm:spPr/>
      <dgm:t>
        <a:bodyPr/>
        <a:lstStyle/>
        <a:p>
          <a:endParaRPr lang="en-US"/>
        </a:p>
      </dgm:t>
    </dgm:pt>
    <dgm:pt modelId="{1ABD9A42-5FB7-4AF3-A732-E36744BF0EAA}" type="sibTrans" cxnId="{8B8BE76A-2FA2-48B5-AC3D-B8B6A7BAF5A4}">
      <dgm:prSet/>
      <dgm:spPr/>
      <dgm:t>
        <a:bodyPr/>
        <a:lstStyle/>
        <a:p>
          <a:endParaRPr lang="en-US"/>
        </a:p>
      </dgm:t>
    </dgm:pt>
    <dgm:pt modelId="{091D2498-8DF7-4F87-96AE-4F1DF48753BF}" type="pres">
      <dgm:prSet presAssocID="{FFF06C6F-C298-44DE-9F4A-485BA31C97F4}" presName="Name0" presStyleCnt="0">
        <dgm:presLayoutVars>
          <dgm:chMax val="7"/>
          <dgm:chPref val="7"/>
          <dgm:dir/>
        </dgm:presLayoutVars>
      </dgm:prSet>
      <dgm:spPr/>
    </dgm:pt>
    <dgm:pt modelId="{456C77F3-9EBC-4930-A4E7-5028BAE43CB8}" type="pres">
      <dgm:prSet presAssocID="{FFF06C6F-C298-44DE-9F4A-485BA31C97F4}" presName="Name1" presStyleCnt="0"/>
      <dgm:spPr/>
    </dgm:pt>
    <dgm:pt modelId="{2702933E-2AFB-4DEB-8583-5DD1AD10A849}" type="pres">
      <dgm:prSet presAssocID="{FFF06C6F-C298-44DE-9F4A-485BA31C97F4}" presName="cycle" presStyleCnt="0"/>
      <dgm:spPr/>
    </dgm:pt>
    <dgm:pt modelId="{1E1C15C1-2867-4F74-B393-5D409ACC7BC7}" type="pres">
      <dgm:prSet presAssocID="{FFF06C6F-C298-44DE-9F4A-485BA31C97F4}" presName="srcNode" presStyleLbl="node1" presStyleIdx="0" presStyleCnt="6"/>
      <dgm:spPr/>
    </dgm:pt>
    <dgm:pt modelId="{41EB3015-44DE-4880-8846-9C275F7E61E3}" type="pres">
      <dgm:prSet presAssocID="{FFF06C6F-C298-44DE-9F4A-485BA31C97F4}" presName="conn" presStyleLbl="parChTrans1D2" presStyleIdx="0" presStyleCnt="1"/>
      <dgm:spPr/>
    </dgm:pt>
    <dgm:pt modelId="{72D69058-7999-4829-A298-46116B70EF85}" type="pres">
      <dgm:prSet presAssocID="{FFF06C6F-C298-44DE-9F4A-485BA31C97F4}" presName="extraNode" presStyleLbl="node1" presStyleIdx="0" presStyleCnt="6"/>
      <dgm:spPr/>
    </dgm:pt>
    <dgm:pt modelId="{5BCB2045-A2A7-4DFB-B4A2-15B53DB6E832}" type="pres">
      <dgm:prSet presAssocID="{FFF06C6F-C298-44DE-9F4A-485BA31C97F4}" presName="dstNode" presStyleLbl="node1" presStyleIdx="0" presStyleCnt="6"/>
      <dgm:spPr/>
    </dgm:pt>
    <dgm:pt modelId="{B9CC2A8E-334C-4059-8623-478E23C658AC}" type="pres">
      <dgm:prSet presAssocID="{332D16FD-853B-4CF1-962C-66EB3CD58E87}" presName="text_1" presStyleLbl="node1" presStyleIdx="0" presStyleCnt="6">
        <dgm:presLayoutVars>
          <dgm:bulletEnabled val="1"/>
        </dgm:presLayoutVars>
      </dgm:prSet>
      <dgm:spPr/>
    </dgm:pt>
    <dgm:pt modelId="{992FC120-B9D8-4B8D-829C-56A25837B8EE}" type="pres">
      <dgm:prSet presAssocID="{332D16FD-853B-4CF1-962C-66EB3CD58E87}" presName="accent_1" presStyleCnt="0"/>
      <dgm:spPr/>
    </dgm:pt>
    <dgm:pt modelId="{15F6E965-42A8-444A-9AE3-8053E76BA8F2}" type="pres">
      <dgm:prSet presAssocID="{332D16FD-853B-4CF1-962C-66EB3CD58E87}" presName="accentRepeatNode" presStyleLbl="solidFgAcc1" presStyleIdx="0" presStyleCnt="6"/>
      <dgm:spPr/>
    </dgm:pt>
    <dgm:pt modelId="{F29307FE-8DDD-473F-A8B7-C28D46D4F381}" type="pres">
      <dgm:prSet presAssocID="{1905F127-546E-41A8-A911-30463E508543}" presName="text_2" presStyleLbl="node1" presStyleIdx="1" presStyleCnt="6">
        <dgm:presLayoutVars>
          <dgm:bulletEnabled val="1"/>
        </dgm:presLayoutVars>
      </dgm:prSet>
      <dgm:spPr/>
    </dgm:pt>
    <dgm:pt modelId="{E5311E9C-BA5B-42C2-8439-CBAF1D6A6355}" type="pres">
      <dgm:prSet presAssocID="{1905F127-546E-41A8-A911-30463E508543}" presName="accent_2" presStyleCnt="0"/>
      <dgm:spPr/>
    </dgm:pt>
    <dgm:pt modelId="{3CDC255A-45E9-41A1-A877-228184401CBA}" type="pres">
      <dgm:prSet presAssocID="{1905F127-546E-41A8-A911-30463E508543}" presName="accentRepeatNode" presStyleLbl="solidFgAcc1" presStyleIdx="1" presStyleCnt="6"/>
      <dgm:spPr/>
    </dgm:pt>
    <dgm:pt modelId="{F0FCDB81-38F0-4490-94BB-CD70BE71CA9B}" type="pres">
      <dgm:prSet presAssocID="{B8A2DA55-A956-4068-AA90-DCDB4A2A7612}" presName="text_3" presStyleLbl="node1" presStyleIdx="2" presStyleCnt="6">
        <dgm:presLayoutVars>
          <dgm:bulletEnabled val="1"/>
        </dgm:presLayoutVars>
      </dgm:prSet>
      <dgm:spPr/>
    </dgm:pt>
    <dgm:pt modelId="{EFCB54C9-2FBD-41B5-9F47-C88B09CD939F}" type="pres">
      <dgm:prSet presAssocID="{B8A2DA55-A956-4068-AA90-DCDB4A2A7612}" presName="accent_3" presStyleCnt="0"/>
      <dgm:spPr/>
    </dgm:pt>
    <dgm:pt modelId="{567EBF18-95FA-41E3-9548-A98E843AE8C8}" type="pres">
      <dgm:prSet presAssocID="{B8A2DA55-A956-4068-AA90-DCDB4A2A7612}" presName="accentRepeatNode" presStyleLbl="solidFgAcc1" presStyleIdx="2" presStyleCnt="6"/>
      <dgm:spPr/>
    </dgm:pt>
    <dgm:pt modelId="{8BC2D058-0C7C-413F-8820-5BCDA6F79B17}" type="pres">
      <dgm:prSet presAssocID="{9EFC780A-D029-447B-8D93-4F55CE56BBFD}" presName="text_4" presStyleLbl="node1" presStyleIdx="3" presStyleCnt="6">
        <dgm:presLayoutVars>
          <dgm:bulletEnabled val="1"/>
        </dgm:presLayoutVars>
      </dgm:prSet>
      <dgm:spPr/>
    </dgm:pt>
    <dgm:pt modelId="{4C751FCA-6542-42B3-BB19-E1197F2627B1}" type="pres">
      <dgm:prSet presAssocID="{9EFC780A-D029-447B-8D93-4F55CE56BBFD}" presName="accent_4" presStyleCnt="0"/>
      <dgm:spPr/>
    </dgm:pt>
    <dgm:pt modelId="{51C1B435-AFB6-41EA-A485-147AF2ECA8F9}" type="pres">
      <dgm:prSet presAssocID="{9EFC780A-D029-447B-8D93-4F55CE56BBFD}" presName="accentRepeatNode" presStyleLbl="solidFgAcc1" presStyleIdx="3" presStyleCnt="6"/>
      <dgm:spPr/>
    </dgm:pt>
    <dgm:pt modelId="{ECF8FD77-7E92-47C5-9C2F-F300DC480453}" type="pres">
      <dgm:prSet presAssocID="{78337A10-1C60-495E-A881-401B8E6FAAA4}" presName="text_5" presStyleLbl="node1" presStyleIdx="4" presStyleCnt="6">
        <dgm:presLayoutVars>
          <dgm:bulletEnabled val="1"/>
        </dgm:presLayoutVars>
      </dgm:prSet>
      <dgm:spPr/>
    </dgm:pt>
    <dgm:pt modelId="{D3FF9D7C-7A18-45D9-811D-95BD550D3275}" type="pres">
      <dgm:prSet presAssocID="{78337A10-1C60-495E-A881-401B8E6FAAA4}" presName="accent_5" presStyleCnt="0"/>
      <dgm:spPr/>
    </dgm:pt>
    <dgm:pt modelId="{8EEBCA7C-65FD-4F55-9BB7-63A47BFC0550}" type="pres">
      <dgm:prSet presAssocID="{78337A10-1C60-495E-A881-401B8E6FAAA4}" presName="accentRepeatNode" presStyleLbl="solidFgAcc1" presStyleIdx="4" presStyleCnt="6"/>
      <dgm:spPr/>
    </dgm:pt>
    <dgm:pt modelId="{0755BCAE-141B-4F45-9476-13464D1C6D6A}" type="pres">
      <dgm:prSet presAssocID="{04BFBCEA-E113-4E9E-8CD1-DFA1236E2EF9}" presName="text_6" presStyleLbl="node1" presStyleIdx="5" presStyleCnt="6">
        <dgm:presLayoutVars>
          <dgm:bulletEnabled val="1"/>
        </dgm:presLayoutVars>
      </dgm:prSet>
      <dgm:spPr/>
    </dgm:pt>
    <dgm:pt modelId="{2E69A7CB-BE33-4C29-ABEA-6144B5352BEF}" type="pres">
      <dgm:prSet presAssocID="{04BFBCEA-E113-4E9E-8CD1-DFA1236E2EF9}" presName="accent_6" presStyleCnt="0"/>
      <dgm:spPr/>
    </dgm:pt>
    <dgm:pt modelId="{CD6BF03B-7BD9-4148-BB1A-4C6C06970684}" type="pres">
      <dgm:prSet presAssocID="{04BFBCEA-E113-4E9E-8CD1-DFA1236E2EF9}" presName="accentRepeatNode" presStyleLbl="solidFgAcc1" presStyleIdx="5" presStyleCnt="6"/>
      <dgm:spPr/>
    </dgm:pt>
  </dgm:ptLst>
  <dgm:cxnLst>
    <dgm:cxn modelId="{5DA929EF-7B2E-41F1-84DF-EC4EEF4327DE}" srcId="{FFF06C6F-C298-44DE-9F4A-485BA31C97F4}" destId="{332D16FD-853B-4CF1-962C-66EB3CD58E87}" srcOrd="0" destOrd="0" parTransId="{BC01B1D3-EDF6-4DDD-8D9F-283A55DFD854}" sibTransId="{DC4610E4-9E35-4A0E-A175-A5495EC76E91}"/>
    <dgm:cxn modelId="{0317BE3A-BABA-423F-A730-90F8D9A27B5A}" type="presOf" srcId="{FFF06C6F-C298-44DE-9F4A-485BA31C97F4}" destId="{091D2498-8DF7-4F87-96AE-4F1DF48753BF}" srcOrd="0" destOrd="0" presId="urn:microsoft.com/office/officeart/2008/layout/VerticalCurvedList"/>
    <dgm:cxn modelId="{48FF8C8E-0015-41E6-8D5E-24E9716AEEBD}" type="presOf" srcId="{9EFC780A-D029-447B-8D93-4F55CE56BBFD}" destId="{8BC2D058-0C7C-413F-8820-5BCDA6F79B17}" srcOrd="0" destOrd="0" presId="urn:microsoft.com/office/officeart/2008/layout/VerticalCurvedList"/>
    <dgm:cxn modelId="{5862B856-FF05-4D53-8C0F-7C9246AFD494}" type="presOf" srcId="{B8A2DA55-A956-4068-AA90-DCDB4A2A7612}" destId="{F0FCDB81-38F0-4490-94BB-CD70BE71CA9B}" srcOrd="0" destOrd="0" presId="urn:microsoft.com/office/officeart/2008/layout/VerticalCurvedList"/>
    <dgm:cxn modelId="{E52F347B-5FC5-43B8-831E-081771FE93D0}" srcId="{FFF06C6F-C298-44DE-9F4A-485BA31C97F4}" destId="{1905F127-546E-41A8-A911-30463E508543}" srcOrd="1" destOrd="0" parTransId="{A0964206-C9C0-4355-89C9-C71E1FDD17E8}" sibTransId="{CFAB7F0E-9928-4B7E-8FB2-E5C6331BAF7E}"/>
    <dgm:cxn modelId="{F7986A88-5B47-45F7-A31B-EC02F4971224}" srcId="{FFF06C6F-C298-44DE-9F4A-485BA31C97F4}" destId="{9EFC780A-D029-447B-8D93-4F55CE56BBFD}" srcOrd="3" destOrd="0" parTransId="{29C30191-796F-4E86-B54A-BA5254D4573E}" sibTransId="{A4C7BF03-3E1B-4EF6-AF1B-727A1184F6E9}"/>
    <dgm:cxn modelId="{ACE61809-A350-4DF9-9A0B-EA1C75465073}" type="presOf" srcId="{332D16FD-853B-4CF1-962C-66EB3CD58E87}" destId="{B9CC2A8E-334C-4059-8623-478E23C658AC}" srcOrd="0" destOrd="0" presId="urn:microsoft.com/office/officeart/2008/layout/VerticalCurvedList"/>
    <dgm:cxn modelId="{6F3A2972-42D4-4D5C-9AF2-ABFE20633E06}" type="presOf" srcId="{78337A10-1C60-495E-A881-401B8E6FAAA4}" destId="{ECF8FD77-7E92-47C5-9C2F-F300DC480453}" srcOrd="0" destOrd="0" presId="urn:microsoft.com/office/officeart/2008/layout/VerticalCurvedList"/>
    <dgm:cxn modelId="{29FEBEEF-2E6D-452B-B059-E6E9231C57C2}" type="presOf" srcId="{04BFBCEA-E113-4E9E-8CD1-DFA1236E2EF9}" destId="{0755BCAE-141B-4F45-9476-13464D1C6D6A}" srcOrd="0" destOrd="0" presId="urn:microsoft.com/office/officeart/2008/layout/VerticalCurvedList"/>
    <dgm:cxn modelId="{8B8BE76A-2FA2-48B5-AC3D-B8B6A7BAF5A4}" srcId="{FFF06C6F-C298-44DE-9F4A-485BA31C97F4}" destId="{04BFBCEA-E113-4E9E-8CD1-DFA1236E2EF9}" srcOrd="5" destOrd="0" parTransId="{BCF84C62-2197-4619-9BED-800863C98AAB}" sibTransId="{1ABD9A42-5FB7-4AF3-A732-E36744BF0EAA}"/>
    <dgm:cxn modelId="{52DD49AA-8981-4B0C-B0DD-8A6B30E65978}" srcId="{FFF06C6F-C298-44DE-9F4A-485BA31C97F4}" destId="{78337A10-1C60-495E-A881-401B8E6FAAA4}" srcOrd="4" destOrd="0" parTransId="{A8C91DD3-2C82-44ED-BC4A-A87A308500C9}" sibTransId="{A3429D77-F889-41DD-AD71-208D9D4A93E8}"/>
    <dgm:cxn modelId="{A48089A5-3846-4CE5-9D1A-237085063863}" srcId="{FFF06C6F-C298-44DE-9F4A-485BA31C97F4}" destId="{B8A2DA55-A956-4068-AA90-DCDB4A2A7612}" srcOrd="2" destOrd="0" parTransId="{510B6977-3494-4B2B-A505-14598FB311C5}" sibTransId="{2EA2C386-9117-4EF3-8112-04CE14F9A1C6}"/>
    <dgm:cxn modelId="{8BEAE6F5-C4C3-4CF4-9BEC-B067F57246EA}" type="presOf" srcId="{1905F127-546E-41A8-A911-30463E508543}" destId="{F29307FE-8DDD-473F-A8B7-C28D46D4F381}" srcOrd="0" destOrd="0" presId="urn:microsoft.com/office/officeart/2008/layout/VerticalCurvedList"/>
    <dgm:cxn modelId="{06218E9B-024B-4759-9F9D-17363D830F08}" type="presOf" srcId="{DC4610E4-9E35-4A0E-A175-A5495EC76E91}" destId="{41EB3015-44DE-4880-8846-9C275F7E61E3}" srcOrd="0" destOrd="0" presId="urn:microsoft.com/office/officeart/2008/layout/VerticalCurvedList"/>
    <dgm:cxn modelId="{09340BFB-DA51-4D2C-9240-E8EA639EB00F}" type="presParOf" srcId="{091D2498-8DF7-4F87-96AE-4F1DF48753BF}" destId="{456C77F3-9EBC-4930-A4E7-5028BAE43CB8}" srcOrd="0" destOrd="0" presId="urn:microsoft.com/office/officeart/2008/layout/VerticalCurvedList"/>
    <dgm:cxn modelId="{2BF5ABED-FA12-4F2F-853F-6D0285A55594}" type="presParOf" srcId="{456C77F3-9EBC-4930-A4E7-5028BAE43CB8}" destId="{2702933E-2AFB-4DEB-8583-5DD1AD10A849}" srcOrd="0" destOrd="0" presId="urn:microsoft.com/office/officeart/2008/layout/VerticalCurvedList"/>
    <dgm:cxn modelId="{EA66E5EE-45C7-49CB-9714-0C9F3EFDF8A8}" type="presParOf" srcId="{2702933E-2AFB-4DEB-8583-5DD1AD10A849}" destId="{1E1C15C1-2867-4F74-B393-5D409ACC7BC7}" srcOrd="0" destOrd="0" presId="urn:microsoft.com/office/officeart/2008/layout/VerticalCurvedList"/>
    <dgm:cxn modelId="{F71DB6D1-2B96-4C90-83DA-E136753AE5FD}" type="presParOf" srcId="{2702933E-2AFB-4DEB-8583-5DD1AD10A849}" destId="{41EB3015-44DE-4880-8846-9C275F7E61E3}" srcOrd="1" destOrd="0" presId="urn:microsoft.com/office/officeart/2008/layout/VerticalCurvedList"/>
    <dgm:cxn modelId="{67C7E6ED-3C06-4EEA-B2BC-8E7B20AC26DA}" type="presParOf" srcId="{2702933E-2AFB-4DEB-8583-5DD1AD10A849}" destId="{72D69058-7999-4829-A298-46116B70EF85}" srcOrd="2" destOrd="0" presId="urn:microsoft.com/office/officeart/2008/layout/VerticalCurvedList"/>
    <dgm:cxn modelId="{004E3FF1-8744-4D3E-A6C8-0DDA0B4D2C82}" type="presParOf" srcId="{2702933E-2AFB-4DEB-8583-5DD1AD10A849}" destId="{5BCB2045-A2A7-4DFB-B4A2-15B53DB6E832}" srcOrd="3" destOrd="0" presId="urn:microsoft.com/office/officeart/2008/layout/VerticalCurvedList"/>
    <dgm:cxn modelId="{3470E7BE-8629-4FC0-A6E5-552BF21303C5}" type="presParOf" srcId="{456C77F3-9EBC-4930-A4E7-5028BAE43CB8}" destId="{B9CC2A8E-334C-4059-8623-478E23C658AC}" srcOrd="1" destOrd="0" presId="urn:microsoft.com/office/officeart/2008/layout/VerticalCurvedList"/>
    <dgm:cxn modelId="{B987E451-0FE5-4DCB-A3F6-1EEEC43FE7C9}" type="presParOf" srcId="{456C77F3-9EBC-4930-A4E7-5028BAE43CB8}" destId="{992FC120-B9D8-4B8D-829C-56A25837B8EE}" srcOrd="2" destOrd="0" presId="urn:microsoft.com/office/officeart/2008/layout/VerticalCurvedList"/>
    <dgm:cxn modelId="{8B96342D-86B7-4EC8-A18D-D6D6A43329DC}" type="presParOf" srcId="{992FC120-B9D8-4B8D-829C-56A25837B8EE}" destId="{15F6E965-42A8-444A-9AE3-8053E76BA8F2}" srcOrd="0" destOrd="0" presId="urn:microsoft.com/office/officeart/2008/layout/VerticalCurvedList"/>
    <dgm:cxn modelId="{BAD9AF5C-5AFA-4CD8-907B-F02B41E31562}" type="presParOf" srcId="{456C77F3-9EBC-4930-A4E7-5028BAE43CB8}" destId="{F29307FE-8DDD-473F-A8B7-C28D46D4F381}" srcOrd="3" destOrd="0" presId="urn:microsoft.com/office/officeart/2008/layout/VerticalCurvedList"/>
    <dgm:cxn modelId="{691CEA50-56AF-404D-88A7-076928028502}" type="presParOf" srcId="{456C77F3-9EBC-4930-A4E7-5028BAE43CB8}" destId="{E5311E9C-BA5B-42C2-8439-CBAF1D6A6355}" srcOrd="4" destOrd="0" presId="urn:microsoft.com/office/officeart/2008/layout/VerticalCurvedList"/>
    <dgm:cxn modelId="{B1250976-8829-40A2-B7E9-2690735EBBC8}" type="presParOf" srcId="{E5311E9C-BA5B-42C2-8439-CBAF1D6A6355}" destId="{3CDC255A-45E9-41A1-A877-228184401CBA}" srcOrd="0" destOrd="0" presId="urn:microsoft.com/office/officeart/2008/layout/VerticalCurvedList"/>
    <dgm:cxn modelId="{A0A60E64-1369-49C9-A439-1B5F3B2E574C}" type="presParOf" srcId="{456C77F3-9EBC-4930-A4E7-5028BAE43CB8}" destId="{F0FCDB81-38F0-4490-94BB-CD70BE71CA9B}" srcOrd="5" destOrd="0" presId="urn:microsoft.com/office/officeart/2008/layout/VerticalCurvedList"/>
    <dgm:cxn modelId="{48D1803A-727E-473C-9593-3C2F7D73206D}" type="presParOf" srcId="{456C77F3-9EBC-4930-A4E7-5028BAE43CB8}" destId="{EFCB54C9-2FBD-41B5-9F47-C88B09CD939F}" srcOrd="6" destOrd="0" presId="urn:microsoft.com/office/officeart/2008/layout/VerticalCurvedList"/>
    <dgm:cxn modelId="{D6B511E3-B996-4643-B1BB-96F4D63B9D4B}" type="presParOf" srcId="{EFCB54C9-2FBD-41B5-9F47-C88B09CD939F}" destId="{567EBF18-95FA-41E3-9548-A98E843AE8C8}" srcOrd="0" destOrd="0" presId="urn:microsoft.com/office/officeart/2008/layout/VerticalCurvedList"/>
    <dgm:cxn modelId="{AF5F279A-4F52-4205-ADD2-E42A3FC96A4E}" type="presParOf" srcId="{456C77F3-9EBC-4930-A4E7-5028BAE43CB8}" destId="{8BC2D058-0C7C-413F-8820-5BCDA6F79B17}" srcOrd="7" destOrd="0" presId="urn:microsoft.com/office/officeart/2008/layout/VerticalCurvedList"/>
    <dgm:cxn modelId="{BD2A258F-9F34-4959-BD25-F7BC442CF275}" type="presParOf" srcId="{456C77F3-9EBC-4930-A4E7-5028BAE43CB8}" destId="{4C751FCA-6542-42B3-BB19-E1197F2627B1}" srcOrd="8" destOrd="0" presId="urn:microsoft.com/office/officeart/2008/layout/VerticalCurvedList"/>
    <dgm:cxn modelId="{7C9C2472-3C16-4F8D-87CC-F036B8E28520}" type="presParOf" srcId="{4C751FCA-6542-42B3-BB19-E1197F2627B1}" destId="{51C1B435-AFB6-41EA-A485-147AF2ECA8F9}" srcOrd="0" destOrd="0" presId="urn:microsoft.com/office/officeart/2008/layout/VerticalCurvedList"/>
    <dgm:cxn modelId="{7515AF45-7DDC-462F-A116-EFAE610F4285}" type="presParOf" srcId="{456C77F3-9EBC-4930-A4E7-5028BAE43CB8}" destId="{ECF8FD77-7E92-47C5-9C2F-F300DC480453}" srcOrd="9" destOrd="0" presId="urn:microsoft.com/office/officeart/2008/layout/VerticalCurvedList"/>
    <dgm:cxn modelId="{C8FB17E3-268E-4CA5-9E9D-BD81A4444D77}" type="presParOf" srcId="{456C77F3-9EBC-4930-A4E7-5028BAE43CB8}" destId="{D3FF9D7C-7A18-45D9-811D-95BD550D3275}" srcOrd="10" destOrd="0" presId="urn:microsoft.com/office/officeart/2008/layout/VerticalCurvedList"/>
    <dgm:cxn modelId="{3B69C348-3C34-4D5F-8C2F-F547E72272C6}" type="presParOf" srcId="{D3FF9D7C-7A18-45D9-811D-95BD550D3275}" destId="{8EEBCA7C-65FD-4F55-9BB7-63A47BFC0550}" srcOrd="0" destOrd="0" presId="urn:microsoft.com/office/officeart/2008/layout/VerticalCurvedList"/>
    <dgm:cxn modelId="{21235301-6520-4402-ADF6-7207A71F4AA8}" type="presParOf" srcId="{456C77F3-9EBC-4930-A4E7-5028BAE43CB8}" destId="{0755BCAE-141B-4F45-9476-13464D1C6D6A}" srcOrd="11" destOrd="0" presId="urn:microsoft.com/office/officeart/2008/layout/VerticalCurvedList"/>
    <dgm:cxn modelId="{39E90713-E68F-487E-AF95-C1DF6A98F0CD}" type="presParOf" srcId="{456C77F3-9EBC-4930-A4E7-5028BAE43CB8}" destId="{2E69A7CB-BE33-4C29-ABEA-6144B5352BEF}" srcOrd="12" destOrd="0" presId="urn:microsoft.com/office/officeart/2008/layout/VerticalCurvedList"/>
    <dgm:cxn modelId="{97CA6EDC-04B9-416D-B9DD-B1396A652251}" type="presParOf" srcId="{2E69A7CB-BE33-4C29-ABEA-6144B5352BEF}" destId="{CD6BF03B-7BD9-4148-BB1A-4C6C06970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B3015-44DE-4880-8846-9C275F7E61E3}">
      <dsp:nvSpPr>
        <dsp:cNvPr id="0" name=""/>
        <dsp:cNvSpPr/>
      </dsp:nvSpPr>
      <dsp:spPr>
        <a:xfrm>
          <a:off x="-4179372" y="-641322"/>
          <a:ext cx="4979869" cy="4979869"/>
        </a:xfrm>
        <a:prstGeom prst="blockArc">
          <a:avLst>
            <a:gd name="adj1" fmla="val 18900000"/>
            <a:gd name="adj2" fmla="val 2700000"/>
            <a:gd name="adj3" fmla="val 4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CC2A8E-334C-4059-8623-478E23C658AC}">
      <dsp:nvSpPr>
        <dsp:cNvPr id="0" name=""/>
        <dsp:cNvSpPr/>
      </dsp:nvSpPr>
      <dsp:spPr>
        <a:xfrm>
          <a:off x="299254" y="194695"/>
          <a:ext cx="5606858"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Inquiry reviewed</a:t>
          </a:r>
        </a:p>
      </dsp:txBody>
      <dsp:txXfrm>
        <a:off x="299254" y="194695"/>
        <a:ext cx="5606858" cy="389243"/>
      </dsp:txXfrm>
    </dsp:sp>
    <dsp:sp modelId="{15F6E965-42A8-444A-9AE3-8053E76BA8F2}">
      <dsp:nvSpPr>
        <dsp:cNvPr id="0" name=""/>
        <dsp:cNvSpPr/>
      </dsp:nvSpPr>
      <dsp:spPr>
        <a:xfrm>
          <a:off x="55977" y="146040"/>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307FE-8DDD-473F-A8B7-C28D46D4F381}">
      <dsp:nvSpPr>
        <dsp:cNvPr id="0" name=""/>
        <dsp:cNvSpPr/>
      </dsp:nvSpPr>
      <dsp:spPr>
        <a:xfrm>
          <a:off x="619434" y="778487"/>
          <a:ext cx="5286679"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Referral to CIP or Intermediary Lender</a:t>
          </a:r>
        </a:p>
      </dsp:txBody>
      <dsp:txXfrm>
        <a:off x="619434" y="778487"/>
        <a:ext cx="5286679" cy="389243"/>
      </dsp:txXfrm>
    </dsp:sp>
    <dsp:sp modelId="{3CDC255A-45E9-41A1-A877-228184401CBA}">
      <dsp:nvSpPr>
        <dsp:cNvPr id="0" name=""/>
        <dsp:cNvSpPr/>
      </dsp:nvSpPr>
      <dsp:spPr>
        <a:xfrm>
          <a:off x="376156" y="729832"/>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CDB81-38F0-4490-94BB-CD70BE71CA9B}">
      <dsp:nvSpPr>
        <dsp:cNvPr id="0" name=""/>
        <dsp:cNvSpPr/>
      </dsp:nvSpPr>
      <dsp:spPr>
        <a:xfrm>
          <a:off x="765844" y="1362279"/>
          <a:ext cx="5140269"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Screening – 1 week</a:t>
          </a:r>
        </a:p>
      </dsp:txBody>
      <dsp:txXfrm>
        <a:off x="765844" y="1362279"/>
        <a:ext cx="5140269" cy="389243"/>
      </dsp:txXfrm>
    </dsp:sp>
    <dsp:sp modelId="{567EBF18-95FA-41E3-9548-A98E843AE8C8}">
      <dsp:nvSpPr>
        <dsp:cNvPr id="0" name=""/>
        <dsp:cNvSpPr/>
      </dsp:nvSpPr>
      <dsp:spPr>
        <a:xfrm>
          <a:off x="522566" y="1313623"/>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2D058-0C7C-413F-8820-5BCDA6F79B17}">
      <dsp:nvSpPr>
        <dsp:cNvPr id="0" name=""/>
        <dsp:cNvSpPr/>
      </dsp:nvSpPr>
      <dsp:spPr>
        <a:xfrm>
          <a:off x="765844" y="1945701"/>
          <a:ext cx="5140269"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Triage – 1 week</a:t>
          </a:r>
        </a:p>
      </dsp:txBody>
      <dsp:txXfrm>
        <a:off x="765844" y="1945701"/>
        <a:ext cx="5140269" cy="389243"/>
      </dsp:txXfrm>
    </dsp:sp>
    <dsp:sp modelId="{51C1B435-AFB6-41EA-A485-147AF2ECA8F9}">
      <dsp:nvSpPr>
        <dsp:cNvPr id="0" name=""/>
        <dsp:cNvSpPr/>
      </dsp:nvSpPr>
      <dsp:spPr>
        <a:xfrm>
          <a:off x="522566" y="1897045"/>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8FD77-7E92-47C5-9C2F-F300DC480453}">
      <dsp:nvSpPr>
        <dsp:cNvPr id="0" name=""/>
        <dsp:cNvSpPr/>
      </dsp:nvSpPr>
      <dsp:spPr>
        <a:xfrm>
          <a:off x="619434" y="2529492"/>
          <a:ext cx="5286679"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Underwriting  -- 4 weeks</a:t>
          </a:r>
        </a:p>
      </dsp:txBody>
      <dsp:txXfrm>
        <a:off x="619434" y="2529492"/>
        <a:ext cx="5286679" cy="389243"/>
      </dsp:txXfrm>
    </dsp:sp>
    <dsp:sp modelId="{8EEBCA7C-65FD-4F55-9BB7-63A47BFC0550}">
      <dsp:nvSpPr>
        <dsp:cNvPr id="0" name=""/>
        <dsp:cNvSpPr/>
      </dsp:nvSpPr>
      <dsp:spPr>
        <a:xfrm>
          <a:off x="376156" y="2480837"/>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5BCAE-141B-4F45-9476-13464D1C6D6A}">
      <dsp:nvSpPr>
        <dsp:cNvPr id="0" name=""/>
        <dsp:cNvSpPr/>
      </dsp:nvSpPr>
      <dsp:spPr>
        <a:xfrm>
          <a:off x="299254" y="3113284"/>
          <a:ext cx="5606858" cy="389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Closing – 4 weeks</a:t>
          </a:r>
        </a:p>
      </dsp:txBody>
      <dsp:txXfrm>
        <a:off x="299254" y="3113284"/>
        <a:ext cx="5606858" cy="389243"/>
      </dsp:txXfrm>
    </dsp:sp>
    <dsp:sp modelId="{CD6BF03B-7BD9-4148-BB1A-4C6C06970684}">
      <dsp:nvSpPr>
        <dsp:cNvPr id="0" name=""/>
        <dsp:cNvSpPr/>
      </dsp:nvSpPr>
      <dsp:spPr>
        <a:xfrm>
          <a:off x="55977" y="3064628"/>
          <a:ext cx="486554" cy="4865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C7B836-CBD1-FB4B-8D99-CD14E6C59F11}" type="datetimeFigureOut">
              <a:rPr lang="en-US" smtClean="0"/>
              <a:t>10/20/2016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9429EF-5FCE-0541-99FB-C98F15B3578A}" type="slidenum">
              <a:rPr lang="en-US" smtClean="0"/>
              <a:t>‹#›</a:t>
            </a:fld>
            <a:endParaRPr lang="en-US" dirty="0"/>
          </a:p>
        </p:txBody>
      </p:sp>
    </p:spTree>
    <p:extLst>
      <p:ext uri="{BB962C8B-B14F-4D97-AF65-F5344CB8AC3E}">
        <p14:creationId xmlns:p14="http://schemas.microsoft.com/office/powerpoint/2010/main" val="6698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64ABA8-69CF-40E7-BFF4-A07394FE6458}" type="datetimeFigureOut">
              <a:rPr lang="en-US" smtClean="0"/>
              <a:t>10/20/2016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C7CDCE-A693-4C27-BE9B-5C40B34D3B47}" type="slidenum">
              <a:rPr lang="en-US" smtClean="0"/>
              <a:t>‹#›</a:t>
            </a:fld>
            <a:endParaRPr lang="en-US"/>
          </a:p>
        </p:txBody>
      </p:sp>
    </p:spTree>
    <p:extLst>
      <p:ext uri="{BB962C8B-B14F-4D97-AF65-F5344CB8AC3E}">
        <p14:creationId xmlns:p14="http://schemas.microsoft.com/office/powerpoint/2010/main" val="349353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higan.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endParaRPr lang="en-US" baseline="0" dirty="0"/>
          </a:p>
        </p:txBody>
      </p:sp>
      <p:sp>
        <p:nvSpPr>
          <p:cNvPr id="4" name="Slide Number Placeholder 3"/>
          <p:cNvSpPr>
            <a:spLocks noGrp="1"/>
          </p:cNvSpPr>
          <p:nvPr>
            <p:ph type="sldNum" sz="quarter" idx="10"/>
          </p:nvPr>
        </p:nvSpPr>
        <p:spPr/>
        <p:txBody>
          <a:bodyPr/>
          <a:lstStyle/>
          <a:p>
            <a:fld id="{E8C7CDCE-A693-4C27-BE9B-5C40B34D3B47}" type="slidenum">
              <a:rPr lang="en-US" smtClean="0"/>
              <a:t>1</a:t>
            </a:fld>
            <a:endParaRPr lang="en-US"/>
          </a:p>
        </p:txBody>
      </p:sp>
    </p:spTree>
    <p:extLst>
      <p:ext uri="{BB962C8B-B14F-4D97-AF65-F5344CB8AC3E}">
        <p14:creationId xmlns:p14="http://schemas.microsoft.com/office/powerpoint/2010/main" val="421675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 Serious</a:t>
            </a:r>
            <a:r>
              <a:rPr lang="en-US" baseline="0" dirty="0"/>
              <a:t> focus on racial and social equity. </a:t>
            </a:r>
          </a:p>
          <a:p>
            <a:pPr defTabSz="931774">
              <a:defRPr/>
            </a:pPr>
            <a:endParaRPr lang="en-US" baseline="0" dirty="0"/>
          </a:p>
          <a:p>
            <a:pPr defTabSz="931774">
              <a:defRPr/>
            </a:pPr>
            <a:r>
              <a:rPr lang="en-US" dirty="0"/>
              <a:t>This means ensuring </a:t>
            </a:r>
            <a:r>
              <a:rPr lang="en-US" baseline="0" dirty="0"/>
              <a:t>that supported projects benefit historically underserved communities in terms of </a:t>
            </a:r>
            <a:r>
              <a:rPr lang="en-US" dirty="0"/>
              <a:t>greater access to healthy</a:t>
            </a:r>
            <a:r>
              <a:rPr lang="en-US" baseline="0" dirty="0"/>
              <a:t> </a:t>
            </a:r>
            <a:r>
              <a:rPr lang="en-US" dirty="0"/>
              <a:t>food</a:t>
            </a:r>
            <a:r>
              <a:rPr lang="en-US" baseline="0" dirty="0"/>
              <a:t>, </a:t>
            </a:r>
            <a:r>
              <a:rPr lang="en-US" dirty="0"/>
              <a:t>jobs, and economic benefits,</a:t>
            </a:r>
            <a:r>
              <a:rPr lang="en-US" baseline="0" dirty="0"/>
              <a:t> while also ensuring that we serve those </a:t>
            </a:r>
            <a:r>
              <a:rPr lang="en-US" dirty="0"/>
              <a:t>projects often overlooked by traditional financing sources. </a:t>
            </a:r>
          </a:p>
        </p:txBody>
      </p:sp>
      <p:sp>
        <p:nvSpPr>
          <p:cNvPr id="4" name="Slide Number Placeholder 3"/>
          <p:cNvSpPr>
            <a:spLocks noGrp="1"/>
          </p:cNvSpPr>
          <p:nvPr>
            <p:ph type="sldNum" sz="quarter" idx="10"/>
          </p:nvPr>
        </p:nvSpPr>
        <p:spPr/>
        <p:txBody>
          <a:bodyPr/>
          <a:lstStyle/>
          <a:p>
            <a:fld id="{E8C7CDCE-A693-4C27-BE9B-5C40B34D3B47}" type="slidenum">
              <a:rPr lang="en-US" smtClean="0"/>
              <a:t>10</a:t>
            </a:fld>
            <a:endParaRPr lang="en-US"/>
          </a:p>
        </p:txBody>
      </p:sp>
    </p:spTree>
    <p:extLst>
      <p:ext uri="{BB962C8B-B14F-4D97-AF65-F5344CB8AC3E}">
        <p14:creationId xmlns:p14="http://schemas.microsoft.com/office/powerpoint/2010/main" val="1744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Leverage</a:t>
            </a:r>
            <a:r>
              <a:rPr lang="en-US" baseline="0" dirty="0"/>
              <a:t> unique assets in MI: </a:t>
            </a:r>
          </a:p>
          <a:p>
            <a:pPr marL="171450" indent="-171450" defTabSz="931774">
              <a:buFontTx/>
              <a:buChar char="-"/>
              <a:defRPr/>
            </a:pPr>
            <a:r>
              <a:rPr lang="en-US" baseline="0" dirty="0"/>
              <a:t>Grounded in the goals of the MI Good Food Charter and supports progress toward its goal that 20% of food consumed in MI is grown in MI by 2020. </a:t>
            </a:r>
          </a:p>
          <a:p>
            <a:pPr marL="171450" indent="-171450" defTabSz="931774">
              <a:buFontTx/>
              <a:buChar char="-"/>
              <a:defRPr/>
            </a:pPr>
            <a:r>
              <a:rPr lang="en-US" baseline="0" dirty="0"/>
              <a:t>Working to ensure integration of Double Up Food Bucks in supported retail projects. </a:t>
            </a:r>
            <a:endParaRPr lang="en-US" dirty="0"/>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11</a:t>
            </a:fld>
            <a:endParaRPr lang="en-US"/>
          </a:p>
        </p:txBody>
      </p:sp>
    </p:spTree>
    <p:extLst>
      <p:ext uri="{BB962C8B-B14F-4D97-AF65-F5344CB8AC3E}">
        <p14:creationId xmlns:p14="http://schemas.microsoft.com/office/powerpoint/2010/main" val="1733690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addition to leveraging our state’s robust infrastructure and capacity, the fund’s creation and ongoing support are made possible by a broad coalition of industry, nonprofit, higher education, government, and philanthropic partners. </a:t>
            </a:r>
          </a:p>
          <a:p>
            <a:endParaRPr lang="en-US" b="0" dirty="0"/>
          </a:p>
          <a:p>
            <a:r>
              <a:rPr lang="en-US" dirty="0"/>
              <a:t>Specifically, an</a:t>
            </a:r>
            <a:r>
              <a:rPr lang="en-US" baseline="0" dirty="0"/>
              <a:t> Advisory Council</a:t>
            </a:r>
            <a:r>
              <a:rPr lang="en-US" dirty="0"/>
              <a:t> was developed to inform the design and execution of the Fund. This</a:t>
            </a:r>
            <a:r>
              <a:rPr lang="en-US" baseline="0" dirty="0"/>
              <a:t> is a </a:t>
            </a:r>
            <a:r>
              <a:rPr lang="en-US" dirty="0"/>
              <a:t>diverse community of organizations and institutions working together to transform communities across our state into places of opportunity. You can</a:t>
            </a:r>
            <a:r>
              <a:rPr lang="en-US" baseline="0" dirty="0"/>
              <a:t> see some  of the partners here – all listed on the Fund’s website.</a:t>
            </a:r>
            <a:endParaRPr lang="en-US" dirty="0"/>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12</a:t>
            </a:fld>
            <a:endParaRPr lang="en-US"/>
          </a:p>
        </p:txBody>
      </p:sp>
    </p:spTree>
    <p:extLst>
      <p:ext uri="{BB962C8B-B14F-4D97-AF65-F5344CB8AC3E}">
        <p14:creationId xmlns:p14="http://schemas.microsoft.com/office/powerpoint/2010/main" val="346378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fund’s management and execution is led by 4 c</a:t>
            </a:r>
            <a:r>
              <a:rPr lang="en-US" b="0" dirty="0"/>
              <a:t>ore partners. This includes: </a:t>
            </a:r>
          </a:p>
          <a:p>
            <a:pPr marL="174708" indent="-174708">
              <a:buFont typeface="Arial" panose="020B0604020202020204" pitchFamily="34" charset="0"/>
              <a:buChar char="•"/>
            </a:pPr>
            <a:r>
              <a:rPr lang="en-US" b="1" dirty="0"/>
              <a:t>Capital Impact Partners, </a:t>
            </a:r>
            <a:r>
              <a:rPr lang="en-US" dirty="0"/>
              <a:t>a nonprofit certified Community Development Financial Institution with a 30-year history lending to projects in underserved communities, manages the fund. </a:t>
            </a:r>
            <a:r>
              <a:rPr lang="en-US" b="1" i="1" dirty="0"/>
              <a:t>capitalimpact.org</a:t>
            </a:r>
          </a:p>
          <a:p>
            <a:pPr marL="174708" indent="-174708">
              <a:buFont typeface="Arial" panose="020B0604020202020204" pitchFamily="34" charset="0"/>
              <a:buChar char="•"/>
            </a:pPr>
            <a:r>
              <a:rPr lang="en-US" b="1" dirty="0"/>
              <a:t>Fair Food Network, </a:t>
            </a:r>
            <a:r>
              <a:rPr lang="en-US" dirty="0"/>
              <a:t>a Michigan-based national nonprofit committed to pioneering solutions that support farmers, strengthen local economies, and increase access to healthy food, is leading outreach and communications. It also provides business assistance and pipeline development for retail and small-batch processing projects. </a:t>
            </a:r>
            <a:r>
              <a:rPr lang="en-US" b="1" i="1" dirty="0"/>
              <a:t>fairfoodnetwork.org</a:t>
            </a:r>
            <a:endParaRPr lang="en-US" dirty="0"/>
          </a:p>
          <a:p>
            <a:pPr marL="174708" indent="-174708">
              <a:buFont typeface="Arial" panose="020B0604020202020204" pitchFamily="34" charset="0"/>
              <a:buChar char="•"/>
            </a:pPr>
            <a:r>
              <a:rPr lang="en-US" b="1" dirty="0"/>
              <a:t>Michigan State University Center for Regional Food Systems </a:t>
            </a:r>
            <a:r>
              <a:rPr lang="en-US" dirty="0"/>
              <a:t>is a research, outreach, and education organization that is leading business assistance and pipeline development for agricultural production, aggregation and distribution, as well as processing projects.</a:t>
            </a:r>
            <a:r>
              <a:rPr lang="en-US" b="1" dirty="0"/>
              <a:t> </a:t>
            </a:r>
            <a:r>
              <a:rPr lang="en-US" b="1" i="1" dirty="0"/>
              <a:t>foodsystems.msu.edu</a:t>
            </a:r>
            <a:endParaRPr lang="en-US" dirty="0"/>
          </a:p>
          <a:p>
            <a:pPr marL="174708" indent="-174708">
              <a:buFont typeface="Arial" panose="020B0604020202020204" pitchFamily="34" charset="0"/>
              <a:buChar char="•"/>
            </a:pPr>
            <a:r>
              <a:rPr lang="en-US" b="1" dirty="0"/>
              <a:t>W.K. Kellogg Foundation </a:t>
            </a:r>
            <a:r>
              <a:rPr lang="en-US" dirty="0"/>
              <a:t>is one of the fund’s supporters and investors. </a:t>
            </a: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13</a:t>
            </a:fld>
            <a:endParaRPr lang="en-US"/>
          </a:p>
        </p:txBody>
      </p:sp>
    </p:spTree>
    <p:extLst>
      <p:ext uri="{BB962C8B-B14F-4D97-AF65-F5344CB8AC3E}">
        <p14:creationId xmlns:p14="http://schemas.microsoft.com/office/powerpoint/2010/main" val="278233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Want to dig in and share more specifics about the fund. </a:t>
            </a:r>
            <a:br>
              <a:rPr lang="en-US" b="1" dirty="0"/>
            </a:br>
            <a:endParaRPr lang="en-US" b="1" dirty="0"/>
          </a:p>
          <a:p>
            <a:r>
              <a:rPr lang="en-US" b="1" dirty="0"/>
              <a:t>First: Financing</a:t>
            </a:r>
          </a:p>
          <a:p>
            <a:endParaRPr lang="en-US" dirty="0"/>
          </a:p>
          <a:p>
            <a:r>
              <a:rPr lang="en-US" dirty="0"/>
              <a:t>We know every project is different, so from loans to facilitating new market tax credits, we offer multiple financing options to meet the needs of the enterprises we serve. Our lending approach is mission-driven. As such, we are willing to invest in projects often overlooked by traditional sources of financing. </a:t>
            </a:r>
          </a:p>
        </p:txBody>
      </p:sp>
      <p:sp>
        <p:nvSpPr>
          <p:cNvPr id="4" name="Slide Number Placeholder 3"/>
          <p:cNvSpPr>
            <a:spLocks noGrp="1"/>
          </p:cNvSpPr>
          <p:nvPr>
            <p:ph type="sldNum" sz="quarter" idx="10"/>
          </p:nvPr>
        </p:nvSpPr>
        <p:spPr/>
        <p:txBody>
          <a:bodyPr/>
          <a:lstStyle/>
          <a:p>
            <a:fld id="{E8C7CDCE-A693-4C27-BE9B-5C40B34D3B47}" type="slidenum">
              <a:rPr lang="en-US" smtClean="0"/>
              <a:t>14</a:t>
            </a:fld>
            <a:endParaRPr lang="en-US"/>
          </a:p>
        </p:txBody>
      </p:sp>
    </p:spTree>
    <p:extLst>
      <p:ext uri="{BB962C8B-B14F-4D97-AF65-F5344CB8AC3E}">
        <p14:creationId xmlns:p14="http://schemas.microsoft.com/office/powerpoint/2010/main" val="158139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Lending is be bolstered by business assistance services to help entrepreneurs take their ventures to the next level and build a pipeline of investment-ready enterprises.</a:t>
            </a:r>
          </a:p>
        </p:txBody>
      </p:sp>
      <p:sp>
        <p:nvSpPr>
          <p:cNvPr id="4" name="Slide Number Placeholder 3"/>
          <p:cNvSpPr>
            <a:spLocks noGrp="1"/>
          </p:cNvSpPr>
          <p:nvPr>
            <p:ph type="sldNum" sz="quarter" idx="10"/>
          </p:nvPr>
        </p:nvSpPr>
        <p:spPr/>
        <p:txBody>
          <a:bodyPr/>
          <a:lstStyle/>
          <a:p>
            <a:fld id="{E8C7CDCE-A693-4C27-BE9B-5C40B34D3B47}" type="slidenum">
              <a:rPr lang="en-US" smtClean="0"/>
              <a:t>15</a:t>
            </a:fld>
            <a:endParaRPr lang="en-US"/>
          </a:p>
        </p:txBody>
      </p:sp>
    </p:spTree>
    <p:extLst>
      <p:ext uri="{BB962C8B-B14F-4D97-AF65-F5344CB8AC3E}">
        <p14:creationId xmlns:p14="http://schemas.microsoft.com/office/powerpoint/2010/main" val="1446023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What type of support is available? </a:t>
            </a:r>
          </a:p>
          <a:p>
            <a:pPr>
              <a:spcAft>
                <a:spcPts val="600"/>
              </a:spcAft>
            </a:pPr>
            <a:r>
              <a:rPr lang="en-US" sz="1100" dirty="0">
                <a:solidFill>
                  <a:schemeClr val="tx1">
                    <a:lumMod val="50000"/>
                    <a:lumOff val="50000"/>
                  </a:schemeClr>
                </a:solidFill>
                <a:latin typeface="Georgia" panose="02040502050405020303" pitchFamily="18" charset="0"/>
              </a:rPr>
              <a:t>1-1 Consulting</a:t>
            </a:r>
            <a:r>
              <a:rPr lang="en-US" sz="1100" baseline="0" dirty="0">
                <a:solidFill>
                  <a:schemeClr val="tx1">
                    <a:lumMod val="50000"/>
                    <a:lumOff val="50000"/>
                  </a:schemeClr>
                </a:solidFill>
                <a:latin typeface="Georgia" panose="02040502050405020303" pitchFamily="18" charset="0"/>
              </a:rPr>
              <a:t> Support</a:t>
            </a:r>
          </a:p>
          <a:p>
            <a:pPr>
              <a:spcAft>
                <a:spcPts val="600"/>
              </a:spcAft>
            </a:pPr>
            <a:r>
              <a:rPr lang="en-US" sz="1100" baseline="0" dirty="0">
                <a:solidFill>
                  <a:schemeClr val="tx1">
                    <a:lumMod val="50000"/>
                    <a:lumOff val="50000"/>
                  </a:schemeClr>
                </a:solidFill>
                <a:latin typeface="Georgia" panose="02040502050405020303" pitchFamily="18" charset="0"/>
              </a:rPr>
              <a:t>And online and in- person Courses, includes boot camps, webinars, workshops</a:t>
            </a:r>
            <a:endParaRPr lang="en-US" sz="1100" dirty="0">
              <a:solidFill>
                <a:schemeClr val="tx1">
                  <a:lumMod val="50000"/>
                  <a:lumOff val="50000"/>
                </a:schemeClr>
              </a:solidFill>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16</a:t>
            </a:fld>
            <a:endParaRPr lang="en-US"/>
          </a:p>
        </p:txBody>
      </p:sp>
    </p:spTree>
    <p:extLst>
      <p:ext uri="{BB962C8B-B14F-4D97-AF65-F5344CB8AC3E}">
        <p14:creationId xmlns:p14="http://schemas.microsoft.com/office/powerpoint/2010/main" val="177155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17</a:t>
            </a:fld>
            <a:endParaRPr lang="en-US"/>
          </a:p>
        </p:txBody>
      </p:sp>
    </p:spTree>
    <p:extLst>
      <p:ext uri="{BB962C8B-B14F-4D97-AF65-F5344CB8AC3E}">
        <p14:creationId xmlns:p14="http://schemas.microsoft.com/office/powerpoint/2010/main" val="45729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eligibility.</a:t>
            </a:r>
            <a:r>
              <a:rPr lang="en-US" baseline="0" dirty="0"/>
              <a:t> </a:t>
            </a: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18</a:t>
            </a:fld>
            <a:endParaRPr lang="en-US"/>
          </a:p>
        </p:txBody>
      </p:sp>
    </p:spTree>
    <p:extLst>
      <p:ext uri="{BB962C8B-B14F-4D97-AF65-F5344CB8AC3E}">
        <p14:creationId xmlns:p14="http://schemas.microsoft.com/office/powerpoint/2010/main" val="296162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Eligible applicants must meet key criteria shaped around Fund goals.</a:t>
            </a:r>
            <a:endParaRPr lang="en-US" dirty="0"/>
          </a:p>
          <a:p>
            <a:pPr defTabSz="931774">
              <a:defRPr/>
            </a:pPr>
            <a:endParaRPr lang="en-US" dirty="0"/>
          </a:p>
          <a:p>
            <a:pPr defTabSz="931774">
              <a:defRPr/>
            </a:pPr>
            <a:r>
              <a:rPr lang="en-US" b="1" dirty="0"/>
              <a:t>Entities</a:t>
            </a:r>
            <a:r>
              <a:rPr lang="en-US" dirty="0"/>
              <a:t> must be existing businesses, in operating, and generating revenue. Can be a For-profit (corporation, LLC, L3C, sole proprietor, or partnership); Nonprofit; or Cooperative (open to the public without requiring a membership or non-exclusive membership cooperatives)</a:t>
            </a:r>
          </a:p>
          <a:p>
            <a:pPr defTabSz="931774">
              <a:defRPr/>
            </a:pP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19</a:t>
            </a:fld>
            <a:endParaRPr lang="en-US"/>
          </a:p>
        </p:txBody>
      </p:sp>
    </p:spTree>
    <p:extLst>
      <p:ext uri="{BB962C8B-B14F-4D97-AF65-F5344CB8AC3E}">
        <p14:creationId xmlns:p14="http://schemas.microsoft.com/office/powerpoint/2010/main" val="53761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 Good Food Fund, a </a:t>
            </a:r>
            <a:r>
              <a:rPr lang="en-US" dirty="0"/>
              <a:t>new public-private partnership loan and grant fund that provides financing and business assistance to good food enterprises that benefit underserved communities across Michigan.</a:t>
            </a:r>
          </a:p>
        </p:txBody>
      </p:sp>
      <p:sp>
        <p:nvSpPr>
          <p:cNvPr id="4" name="Slide Number Placeholder 3"/>
          <p:cNvSpPr>
            <a:spLocks noGrp="1"/>
          </p:cNvSpPr>
          <p:nvPr>
            <p:ph type="sldNum" sz="quarter" idx="10"/>
          </p:nvPr>
        </p:nvSpPr>
        <p:spPr/>
        <p:txBody>
          <a:bodyPr/>
          <a:lstStyle/>
          <a:p>
            <a:fld id="{E8C7CDCE-A693-4C27-BE9B-5C40B34D3B47}" type="slidenum">
              <a:rPr lang="en-US" smtClean="0"/>
              <a:t>2</a:t>
            </a:fld>
            <a:endParaRPr lang="en-US"/>
          </a:p>
        </p:txBody>
      </p:sp>
    </p:spTree>
    <p:extLst>
      <p:ext uri="{BB962C8B-B14F-4D97-AF65-F5344CB8AC3E}">
        <p14:creationId xmlns:p14="http://schemas.microsoft.com/office/powerpoint/2010/main" val="389245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Location</a:t>
            </a:r>
            <a:r>
              <a:rPr lang="en-US" dirty="0"/>
              <a:t>:  Entities are located within or serving MI within low</a:t>
            </a:r>
            <a:r>
              <a:rPr lang="en-US" baseline="0" dirty="0"/>
              <a:t> to moderate income </a:t>
            </a:r>
            <a:r>
              <a:rPr lang="en-US" dirty="0"/>
              <a:t>census tracts.</a:t>
            </a:r>
          </a:p>
          <a:p>
            <a:pPr defTabSz="931774">
              <a:defRPr/>
            </a:pP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20</a:t>
            </a:fld>
            <a:endParaRPr lang="en-US"/>
          </a:p>
        </p:txBody>
      </p:sp>
    </p:spTree>
    <p:extLst>
      <p:ext uri="{BB962C8B-B14F-4D97-AF65-F5344CB8AC3E}">
        <p14:creationId xmlns:p14="http://schemas.microsoft.com/office/powerpoint/2010/main" val="146207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Projects</a:t>
            </a:r>
            <a:r>
              <a:rPr lang="en-US" baseline="0" dirty="0"/>
              <a:t>: Ac</a:t>
            </a:r>
            <a:r>
              <a:rPr lang="en-US" dirty="0"/>
              <a:t>tivities supported by the fund can fall into one of five categories: </a:t>
            </a:r>
          </a:p>
          <a:p>
            <a:pPr marL="171450" indent="-171450">
              <a:buFont typeface="Arial" panose="020B0604020202020204" pitchFamily="34" charset="0"/>
              <a:buChar char="•"/>
            </a:pPr>
            <a:r>
              <a:rPr lang="en-US" dirty="0"/>
              <a:t>Supplies and equipment for agricultural production; </a:t>
            </a:r>
          </a:p>
          <a:p>
            <a:pPr marL="171450" indent="-171450">
              <a:buFont typeface="Arial" panose="020B0604020202020204" pitchFamily="34" charset="0"/>
              <a:buChar char="•"/>
            </a:pPr>
            <a:r>
              <a:rPr lang="en-US" dirty="0"/>
              <a:t>Processing – big projects and small good food entrepreneurs</a:t>
            </a:r>
          </a:p>
          <a:p>
            <a:pPr marL="171450" indent="-171450">
              <a:buFont typeface="Arial" panose="020B0604020202020204" pitchFamily="34" charset="0"/>
              <a:buChar char="•"/>
            </a:pPr>
            <a:r>
              <a:rPr lang="en-US" baseline="0" dirty="0"/>
              <a:t>Aggregation/ D</a:t>
            </a:r>
            <a:r>
              <a:rPr lang="en-US" dirty="0"/>
              <a:t>istribution</a:t>
            </a:r>
          </a:p>
          <a:p>
            <a:pPr marL="171450" indent="-171450">
              <a:buFont typeface="Arial" panose="020B0604020202020204" pitchFamily="34" charset="0"/>
              <a:buChar char="•"/>
            </a:pPr>
            <a:r>
              <a:rPr lang="en-US" dirty="0"/>
              <a:t>Retail</a:t>
            </a:r>
          </a:p>
        </p:txBody>
      </p:sp>
      <p:sp>
        <p:nvSpPr>
          <p:cNvPr id="4" name="Slide Number Placeholder 3"/>
          <p:cNvSpPr>
            <a:spLocks noGrp="1"/>
          </p:cNvSpPr>
          <p:nvPr>
            <p:ph type="sldNum" sz="quarter" idx="10"/>
          </p:nvPr>
        </p:nvSpPr>
        <p:spPr/>
        <p:txBody>
          <a:bodyPr/>
          <a:lstStyle/>
          <a:p>
            <a:fld id="{E8C7CDCE-A693-4C27-BE9B-5C40B34D3B47}" type="slidenum">
              <a:rPr lang="en-US" smtClean="0"/>
              <a:t>21</a:t>
            </a:fld>
            <a:endParaRPr lang="en-US"/>
          </a:p>
        </p:txBody>
      </p:sp>
    </p:spTree>
    <p:extLst>
      <p:ext uri="{BB962C8B-B14F-4D97-AF65-F5344CB8AC3E}">
        <p14:creationId xmlns:p14="http://schemas.microsoft.com/office/powerpoint/2010/main" val="276641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dirty="0"/>
              <a:t>Loan uses: </a:t>
            </a:r>
            <a:r>
              <a:rPr lang="en-US" dirty="0"/>
              <a:t>Eligible</a:t>
            </a:r>
            <a:r>
              <a:rPr lang="en-US" baseline="0" dirty="0"/>
              <a:t> expenses can fall into any of these categories: </a:t>
            </a:r>
            <a:r>
              <a:rPr lang="en-US" sz="1200" b="0" dirty="0">
                <a:solidFill>
                  <a:srgbClr val="313132"/>
                </a:solidFill>
                <a:latin typeface="+mn-lt"/>
                <a:cs typeface="Calibri"/>
              </a:rPr>
              <a:t>Predevelopment, </a:t>
            </a:r>
            <a:r>
              <a:rPr lang="en-US" sz="1200" b="0" dirty="0">
                <a:solidFill>
                  <a:srgbClr val="313132"/>
                </a:solidFill>
                <a:cs typeface="Calibri"/>
              </a:rPr>
              <a:t>Construction and rehabilitation including façade improvements, </a:t>
            </a:r>
            <a:r>
              <a:rPr lang="en-US" sz="1200" b="0" dirty="0">
                <a:solidFill>
                  <a:srgbClr val="313132"/>
                </a:solidFill>
                <a:latin typeface="+mn-lt"/>
              </a:rPr>
              <a:t>Machinery and equipment, Leasehold improvements, Inventory and working capital, Real estate financing</a:t>
            </a:r>
            <a:endParaRPr lang="en-US" sz="1100" b="0" dirty="0">
              <a:solidFill>
                <a:schemeClr val="tx1">
                  <a:lumMod val="50000"/>
                  <a:lumOff val="50000"/>
                </a:schemeClr>
              </a:solidFill>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22</a:t>
            </a:fld>
            <a:endParaRPr lang="en-US"/>
          </a:p>
        </p:txBody>
      </p:sp>
    </p:spTree>
    <p:extLst>
      <p:ext uri="{BB962C8B-B14F-4D97-AF65-F5344CB8AC3E}">
        <p14:creationId xmlns:p14="http://schemas.microsoft.com/office/powerpoint/2010/main" val="260312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the Fund is</a:t>
            </a:r>
            <a:r>
              <a:rPr lang="en-US" baseline="0" dirty="0"/>
              <a:t> mission-driven. What does this mean for projects we support? We’re also looking for companies that advance and align with these mission qualifiers around healthy food access; economic development and job creation; racial and social equity; environmental stewardship;  and local sourcing. </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24</a:t>
            </a:fld>
            <a:endParaRPr lang="en-US"/>
          </a:p>
        </p:txBody>
      </p:sp>
    </p:spTree>
    <p:extLst>
      <p:ext uri="{BB962C8B-B14F-4D97-AF65-F5344CB8AC3E}">
        <p14:creationId xmlns:p14="http://schemas.microsoft.com/office/powerpoint/2010/main" val="42586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8C7CDCE-A693-4C27-BE9B-5C40B34D3B47}" type="slidenum">
              <a:rPr lang="en-US" smtClean="0"/>
              <a:t>25</a:t>
            </a:fld>
            <a:endParaRPr lang="en-US"/>
          </a:p>
        </p:txBody>
      </p:sp>
    </p:spTree>
    <p:extLst>
      <p:ext uri="{BB962C8B-B14F-4D97-AF65-F5344CB8AC3E}">
        <p14:creationId xmlns:p14="http://schemas.microsoft.com/office/powerpoint/2010/main" val="2909098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Development</a:t>
            </a:r>
          </a:p>
        </p:txBody>
      </p:sp>
      <p:sp>
        <p:nvSpPr>
          <p:cNvPr id="4" name="Slide Number Placeholder 3"/>
          <p:cNvSpPr>
            <a:spLocks noGrp="1"/>
          </p:cNvSpPr>
          <p:nvPr>
            <p:ph type="sldNum" sz="quarter" idx="10"/>
          </p:nvPr>
        </p:nvSpPr>
        <p:spPr/>
        <p:txBody>
          <a:bodyPr/>
          <a:lstStyle/>
          <a:p>
            <a:fld id="{E8C7CDCE-A693-4C27-BE9B-5C40B34D3B47}" type="slidenum">
              <a:rPr lang="en-US" smtClean="0"/>
              <a:t>26</a:t>
            </a:fld>
            <a:endParaRPr lang="en-US"/>
          </a:p>
        </p:txBody>
      </p:sp>
    </p:spTree>
    <p:extLst>
      <p:ext uri="{BB962C8B-B14F-4D97-AF65-F5344CB8AC3E}">
        <p14:creationId xmlns:p14="http://schemas.microsoft.com/office/powerpoint/2010/main" val="311275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27</a:t>
            </a:fld>
            <a:endParaRPr lang="en-US"/>
          </a:p>
        </p:txBody>
      </p:sp>
    </p:spTree>
    <p:extLst>
      <p:ext uri="{BB962C8B-B14F-4D97-AF65-F5344CB8AC3E}">
        <p14:creationId xmlns:p14="http://schemas.microsoft.com/office/powerpoint/2010/main" val="58183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28</a:t>
            </a:fld>
            <a:endParaRPr lang="en-US"/>
          </a:p>
        </p:txBody>
      </p:sp>
    </p:spTree>
    <p:extLst>
      <p:ext uri="{BB962C8B-B14F-4D97-AF65-F5344CB8AC3E}">
        <p14:creationId xmlns:p14="http://schemas.microsoft.com/office/powerpoint/2010/main" val="3921188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29</a:t>
            </a:fld>
            <a:endParaRPr lang="en-US"/>
          </a:p>
        </p:txBody>
      </p:sp>
    </p:spTree>
    <p:extLst>
      <p:ext uri="{BB962C8B-B14F-4D97-AF65-F5344CB8AC3E}">
        <p14:creationId xmlns:p14="http://schemas.microsoft.com/office/powerpoint/2010/main" val="13996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30</a:t>
            </a:fld>
            <a:endParaRPr lang="en-US"/>
          </a:p>
        </p:txBody>
      </p:sp>
    </p:spTree>
    <p:extLst>
      <p:ext uri="{BB962C8B-B14F-4D97-AF65-F5344CB8AC3E}">
        <p14:creationId xmlns:p14="http://schemas.microsoft.com/office/powerpoint/2010/main" val="340750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an investment</a:t>
            </a:r>
            <a:r>
              <a:rPr lang="en-US" baseline="0" dirty="0"/>
              <a:t> in good food is an investment in our future. </a:t>
            </a:r>
          </a:p>
          <a:p>
            <a:endParaRPr lang="en-US" baseline="0" dirty="0"/>
          </a:p>
          <a:p>
            <a:pPr lvl="0"/>
            <a:r>
              <a:rPr lang="en-US" baseline="0" dirty="0"/>
              <a:t>This is particularly true in Michigan which is </a:t>
            </a:r>
            <a:r>
              <a:rPr lang="en-US" dirty="0"/>
              <a:t>the second most agriculturally diverse state in the nation. </a:t>
            </a:r>
          </a:p>
          <a:p>
            <a:r>
              <a:rPr lang="en-US" dirty="0"/>
              <a:t>Food and agriculture are major drivers of our state’s economy, contributing $101.2 billion annually.</a:t>
            </a: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a:p>
          <a:p>
            <a:pPr defTabSz="931774">
              <a:defRPr/>
            </a:pPr>
            <a:r>
              <a:rPr lang="en-US" dirty="0"/>
              <a:t>Yet despite this abundance,</a:t>
            </a:r>
            <a:r>
              <a:rPr lang="en-US" baseline="0" dirty="0"/>
              <a:t> </a:t>
            </a:r>
            <a:r>
              <a:rPr lang="en-US" dirty="0"/>
              <a:t>more than 1.8 million Michigan residents—including 300,000 children—live in lower-income communities with limited access to the healthy fruits and vegetables they need (1). </a:t>
            </a:r>
          </a:p>
          <a:p>
            <a:pPr defTabSz="931774">
              <a:defRPr/>
            </a:pPr>
            <a:endParaRPr lang="en-US" dirty="0"/>
          </a:p>
          <a:p>
            <a:pPr defTabSz="931774">
              <a:defRPr/>
            </a:pPr>
            <a:r>
              <a:rPr lang="en-US" dirty="0"/>
              <a:t>It doesn’t add up. </a:t>
            </a:r>
          </a:p>
          <a:p>
            <a:pPr defTabSz="931774">
              <a:defRPr/>
            </a:pPr>
            <a:endParaRPr lang="en-US" dirty="0"/>
          </a:p>
          <a:p>
            <a:pPr defTabSz="931774">
              <a:defRPr/>
            </a:pPr>
            <a:r>
              <a:rPr lang="en-US" dirty="0"/>
              <a:t>Sources: </a:t>
            </a:r>
          </a:p>
          <a:p>
            <a:pPr defTabSz="931774">
              <a:defRPr/>
            </a:pPr>
            <a:r>
              <a:rPr lang="en-US" dirty="0"/>
              <a:t>1: AHA Food For Every Child Report. Source: Population in low-income, low-supermarket tracts. Derived from: Nielsen </a:t>
            </a:r>
            <a:r>
              <a:rPr lang="en-US" dirty="0" err="1"/>
              <a:t>TDLinx</a:t>
            </a:r>
            <a:r>
              <a:rPr lang="en-US" dirty="0"/>
              <a:t> Data (2014). American Community Survey 2008–2012, 2014 ESRI Data &amp; Maps</a:t>
            </a: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a:t>
            </a:fld>
            <a:endParaRPr lang="en-US"/>
          </a:p>
        </p:txBody>
      </p:sp>
    </p:spTree>
    <p:extLst>
      <p:ext uri="{BB962C8B-B14F-4D97-AF65-F5344CB8AC3E}">
        <p14:creationId xmlns:p14="http://schemas.microsoft.com/office/powerpoint/2010/main" val="601386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31</a:t>
            </a:fld>
            <a:endParaRPr lang="en-US"/>
          </a:p>
        </p:txBody>
      </p:sp>
    </p:spTree>
    <p:extLst>
      <p:ext uri="{BB962C8B-B14F-4D97-AF65-F5344CB8AC3E}">
        <p14:creationId xmlns:p14="http://schemas.microsoft.com/office/powerpoint/2010/main" val="3117355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32</a:t>
            </a:fld>
            <a:endParaRPr lang="en-US"/>
          </a:p>
        </p:txBody>
      </p:sp>
    </p:spTree>
    <p:extLst>
      <p:ext uri="{BB962C8B-B14F-4D97-AF65-F5344CB8AC3E}">
        <p14:creationId xmlns:p14="http://schemas.microsoft.com/office/powerpoint/2010/main" val="4228610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33</a:t>
            </a:fld>
            <a:endParaRPr lang="en-US"/>
          </a:p>
        </p:txBody>
      </p:sp>
    </p:spTree>
    <p:extLst>
      <p:ext uri="{BB962C8B-B14F-4D97-AF65-F5344CB8AC3E}">
        <p14:creationId xmlns:p14="http://schemas.microsoft.com/office/powerpoint/2010/main" val="3270203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34</a:t>
            </a:fld>
            <a:endParaRPr lang="en-US"/>
          </a:p>
        </p:txBody>
      </p:sp>
    </p:spTree>
    <p:extLst>
      <p:ext uri="{BB962C8B-B14F-4D97-AF65-F5344CB8AC3E}">
        <p14:creationId xmlns:p14="http://schemas.microsoft.com/office/powerpoint/2010/main" val="4284967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your help</a:t>
            </a:r>
            <a:r>
              <a:rPr lang="en-US" baseline="0" dirty="0"/>
              <a:t> spreading the word, especially around pipeline development</a:t>
            </a: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09563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your help</a:t>
            </a:r>
            <a:r>
              <a:rPr lang="en-US" baseline="0" dirty="0"/>
              <a:t> spreading the word, especially around pipeline development</a:t>
            </a: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6518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44852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your help</a:t>
            </a:r>
            <a:r>
              <a:rPr lang="en-US" baseline="0" dirty="0"/>
              <a:t> spreading the word! Join the fund on social media, sign up for email updates, email question to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39</a:t>
            </a:fld>
            <a:endParaRPr lang="en-US"/>
          </a:p>
        </p:txBody>
      </p:sp>
    </p:spTree>
    <p:extLst>
      <p:ext uri="{BB962C8B-B14F-4D97-AF65-F5344CB8AC3E}">
        <p14:creationId xmlns:p14="http://schemas.microsoft.com/office/powerpoint/2010/main" val="315255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access to healthy food has serious health implications. </a:t>
            </a:r>
          </a:p>
          <a:p>
            <a:pPr marL="174708" indent="-174708" defTabSz="931774">
              <a:buFont typeface="Arial" panose="020B0604020202020204" pitchFamily="34" charset="0"/>
              <a:buChar char="•"/>
              <a:defRPr/>
            </a:pPr>
            <a:r>
              <a:rPr lang="en-US" dirty="0"/>
              <a:t>More than 30% of Michiganders are obese—the second highest rate of obesity in the Midwest. (1)</a:t>
            </a:r>
          </a:p>
          <a:p>
            <a:pPr marL="174708" indent="-174708" defTabSz="931774">
              <a:buFont typeface="Arial" panose="020B0604020202020204" pitchFamily="34" charset="0"/>
              <a:buChar char="•"/>
              <a:defRPr/>
            </a:pPr>
            <a:r>
              <a:rPr lang="en-US" dirty="0"/>
              <a:t>This is not a rural or urban issue but something that impacts places across our state. (2)</a:t>
            </a:r>
          </a:p>
          <a:p>
            <a:pPr marL="174708" indent="-174708" defTabSz="931774">
              <a:buFont typeface="Arial" panose="020B0604020202020204" pitchFamily="34" charset="0"/>
              <a:buChar char="•"/>
              <a:defRPr/>
            </a:pPr>
            <a:r>
              <a:rPr lang="en-US" dirty="0"/>
              <a:t>Communities of color bear a disproportionate burden. (3)</a:t>
            </a:r>
          </a:p>
          <a:p>
            <a:pPr marL="174708" indent="-174708" defTabSz="931774">
              <a:buFont typeface="Arial" panose="020B0604020202020204" pitchFamily="34" charset="0"/>
              <a:buChar char="•"/>
              <a:defRPr/>
            </a:pPr>
            <a:r>
              <a:rPr lang="en-US" dirty="0"/>
              <a:t>Also has serious economic impact.  Michigan currently spends $3 billion annually on obesity-related medical expenses. (4)</a:t>
            </a:r>
          </a:p>
          <a:p>
            <a:endParaRPr lang="en-US" dirty="0"/>
          </a:p>
          <a:p>
            <a:r>
              <a:rPr lang="en-US" dirty="0"/>
              <a:t>Sources: </a:t>
            </a:r>
          </a:p>
          <a:p>
            <a:pPr defTabSz="931774">
              <a:defRPr/>
            </a:pPr>
            <a:r>
              <a:rPr lang="en-US" dirty="0"/>
              <a:t>1: The Robert Wood Johnson Foundation and Trust for America’s Health (2014). The State of Obesity: Better Policies for a Healthier America, p. 10. Retrieved from: http://stateofobesity.org/files/stateofobesity2014.pdf) </a:t>
            </a:r>
          </a:p>
          <a:p>
            <a:r>
              <a:rPr lang="en-US" dirty="0"/>
              <a:t>2: AHA report</a:t>
            </a:r>
          </a:p>
          <a:p>
            <a:pPr defTabSz="931774">
              <a:defRPr/>
            </a:pPr>
            <a:r>
              <a:rPr lang="en-US" dirty="0"/>
              <a:t>3: Source: Michigan Department of Community Health (2009). Michigan Behavioral Factor Surveillance System (BRFSS). Retrieved from: http://www.michigan.gov/brfs</a:t>
            </a:r>
          </a:p>
          <a:p>
            <a:r>
              <a:rPr lang="en-US" dirty="0"/>
              <a:t>4:A Special Message from Governor Rick Snyder: Health and Wellness (2011). </a:t>
            </a:r>
            <a:r>
              <a:rPr lang="en-US" dirty="0">
                <a:hlinkClick r:id="rId3"/>
              </a:rPr>
              <a:t>www.michigan.gov</a:t>
            </a:r>
            <a:r>
              <a:rPr lang="en-US" dirty="0"/>
              <a:t>. Retrieved from: http://crcmich.org/PUBLICAT/2010s/2014/rpt387.pdf</a:t>
            </a: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4</a:t>
            </a:fld>
            <a:endParaRPr lang="en-US"/>
          </a:p>
        </p:txBody>
      </p:sp>
    </p:spTree>
    <p:extLst>
      <p:ext uri="{BB962C8B-B14F-4D97-AF65-F5344CB8AC3E}">
        <p14:creationId xmlns:p14="http://schemas.microsoft.com/office/powerpoint/2010/main" val="305549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 Good Food</a:t>
            </a:r>
            <a:r>
              <a:rPr lang="en-US" baseline="0" dirty="0"/>
              <a:t> Fund responds to these challenges with a financing opportunity. </a:t>
            </a: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5</a:t>
            </a:fld>
            <a:endParaRPr lang="en-US"/>
          </a:p>
        </p:txBody>
      </p:sp>
    </p:spTree>
    <p:extLst>
      <p:ext uri="{BB962C8B-B14F-4D97-AF65-F5344CB8AC3E}">
        <p14:creationId xmlns:p14="http://schemas.microsoft.com/office/powerpoint/2010/main" val="393264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supporting healthy food entrepreneurs in our state, we aim to increase access to healthy food and drive economic development and jo</a:t>
            </a:r>
          </a:p>
          <a:p>
            <a:endParaRPr lang="en-US" baseline="0" dirty="0"/>
          </a:p>
          <a:p>
            <a:r>
              <a:rPr lang="en-US" dirty="0"/>
              <a:t>Spec</a:t>
            </a:r>
            <a:r>
              <a:rPr lang="en-US" baseline="0" dirty="0"/>
              <a:t>ifically, t</a:t>
            </a:r>
            <a:r>
              <a:rPr lang="en-US" dirty="0"/>
              <a:t>he Michigan Good Food Fund is working to advance the following goals and priorities: </a:t>
            </a:r>
          </a:p>
          <a:p>
            <a:r>
              <a:rPr lang="en-US" dirty="0"/>
              <a:t>-</a:t>
            </a:r>
            <a:r>
              <a:rPr lang="en-US" baseline="0" dirty="0"/>
              <a:t> </a:t>
            </a:r>
            <a:r>
              <a:rPr lang="en-US" dirty="0"/>
              <a:t>Increase access to healthy food as a means to improve the health of all Michigan residents.</a:t>
            </a:r>
          </a:p>
          <a:p>
            <a:r>
              <a:rPr lang="en-US" dirty="0"/>
              <a:t>-</a:t>
            </a:r>
            <a:r>
              <a:rPr lang="en-US" baseline="0" dirty="0"/>
              <a:t> </a:t>
            </a:r>
            <a:r>
              <a:rPr lang="en-US" dirty="0"/>
              <a:t>Drive economic development and job creation to grow Michigan’s economy.</a:t>
            </a:r>
          </a:p>
          <a:p>
            <a:r>
              <a:rPr lang="en-US" dirty="0"/>
              <a:t>By promoting: </a:t>
            </a:r>
          </a:p>
          <a:p>
            <a:r>
              <a:rPr lang="en-US" dirty="0"/>
              <a:t>-</a:t>
            </a:r>
            <a:r>
              <a:rPr lang="en-US" baseline="0" dirty="0"/>
              <a:t> Racial and Social </a:t>
            </a:r>
            <a:r>
              <a:rPr lang="en-US" dirty="0"/>
              <a:t>Equity: Ensure equitable access to food, jobs, ownership, and flexible investment capital.</a:t>
            </a:r>
          </a:p>
          <a:p>
            <a:r>
              <a:rPr lang="en-US" dirty="0"/>
              <a:t>-</a:t>
            </a:r>
            <a:r>
              <a:rPr lang="en-US" baseline="0" dirty="0"/>
              <a:t> </a:t>
            </a:r>
            <a:r>
              <a:rPr lang="en-US" dirty="0"/>
              <a:t>Environmental Stewardship: Encourage sustainable environmental practices.</a:t>
            </a:r>
          </a:p>
          <a:p>
            <a:r>
              <a:rPr lang="en-US" dirty="0"/>
              <a:t>-</a:t>
            </a:r>
            <a:r>
              <a:rPr lang="en-US" baseline="0" dirty="0"/>
              <a:t> </a:t>
            </a:r>
            <a:r>
              <a:rPr lang="en-US" dirty="0"/>
              <a:t>Local Sourcing: Increase the sourcing and supply of locally grown and regionally produced foods.</a:t>
            </a:r>
          </a:p>
          <a:p>
            <a:endParaRPr lang="en-US" dirty="0"/>
          </a:p>
          <a:p>
            <a:r>
              <a:rPr lang="en-US" baseline="0" dirty="0"/>
              <a:t>b creation, while also promoting Racial and Social Equity, Environmental Stewardship, and Local Sourcing. </a:t>
            </a:r>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6</a:t>
            </a:fld>
            <a:endParaRPr lang="en-US"/>
          </a:p>
        </p:txBody>
      </p:sp>
    </p:spTree>
    <p:extLst>
      <p:ext uri="{BB962C8B-B14F-4D97-AF65-F5344CB8AC3E}">
        <p14:creationId xmlns:p14="http://schemas.microsoft.com/office/powerpoint/2010/main" val="249741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Healthy food financing</a:t>
            </a:r>
            <a:r>
              <a:rPr lang="en-US" baseline="0" dirty="0"/>
              <a:t> is a proven strategy. </a:t>
            </a:r>
          </a:p>
          <a:p>
            <a:pPr defTabSz="914350">
              <a:defRPr/>
            </a:pPr>
            <a:endParaRPr lang="en-US" dirty="0"/>
          </a:p>
          <a:p>
            <a:pPr defTabSz="914350">
              <a:defRPr/>
            </a:pPr>
            <a:r>
              <a:rPr lang="en-US" dirty="0"/>
              <a:t>The Michigan Good Food Fund was initiated in 2012 with a $3 million federal Healthy Food Financing Initiative award to Capital Impact Partners for use in Michigan. </a:t>
            </a:r>
          </a:p>
          <a:p>
            <a:endParaRPr lang="en-US" dirty="0"/>
          </a:p>
          <a:p>
            <a:r>
              <a:rPr lang="en-US" dirty="0"/>
              <a:t>The fund is modeled after the pioneering Pennsylvania Fresh Food Financing Initiative, as well as other successful statewide healthy food financing efforts including the California </a:t>
            </a:r>
            <a:r>
              <a:rPr lang="en-US" dirty="0" err="1"/>
              <a:t>FreshWorks</a:t>
            </a:r>
            <a:r>
              <a:rPr lang="en-US" dirty="0"/>
              <a:t> Fund, the Illinois Fresh Food Fund, and the Virginia Fresh Food Loan Fund. </a:t>
            </a: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7</a:t>
            </a:fld>
            <a:endParaRPr lang="en-US"/>
          </a:p>
        </p:txBody>
      </p:sp>
    </p:spTree>
    <p:extLst>
      <p:ext uri="{BB962C8B-B14F-4D97-AF65-F5344CB8AC3E}">
        <p14:creationId xmlns:p14="http://schemas.microsoft.com/office/powerpoint/2010/main" val="60859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other healthy food financing efforts have demonstrated significant impact to date: </a:t>
            </a:r>
          </a:p>
          <a:p>
            <a:pPr marL="171450" indent="-171450">
              <a:buFont typeface="Arial" panose="020B0604020202020204" pitchFamily="34" charset="0"/>
              <a:buChar char="•"/>
            </a:pPr>
            <a:r>
              <a:rPr lang="en-US" u="sng" dirty="0"/>
              <a:t>Pennsylvania</a:t>
            </a:r>
            <a:r>
              <a:rPr lang="en-US" dirty="0"/>
              <a:t>: The healthy food financing campaign in Pennsylvania resulted in 88 new or expanded grocery stores, created 5,000 jobs, and increased healthy food access for nearly 500,000 people. </a:t>
            </a:r>
          </a:p>
          <a:p>
            <a:pPr marL="171450" indent="-171450">
              <a:buFont typeface="Arial" panose="020B0604020202020204" pitchFamily="34" charset="0"/>
              <a:buChar char="•"/>
            </a:pPr>
            <a:r>
              <a:rPr lang="en-US" u="sng" dirty="0"/>
              <a:t>California</a:t>
            </a:r>
            <a:r>
              <a:rPr lang="en-US" dirty="0"/>
              <a:t>: Based on the evaluation completed for California </a:t>
            </a:r>
            <a:r>
              <a:rPr lang="en-US" dirty="0" err="1"/>
              <a:t>FreshWorks</a:t>
            </a:r>
            <a:r>
              <a:rPr lang="en-US" dirty="0"/>
              <a:t>, which included three retail locations, the approximately $20 million initial investment in those three retailers led to an estimated $40 million of initial economic impact with an expected $30 million annual recurring impact, based on an economic multiplier model.</a:t>
            </a:r>
          </a:p>
        </p:txBody>
      </p:sp>
      <p:sp>
        <p:nvSpPr>
          <p:cNvPr id="4" name="Slide Number Placeholder 3"/>
          <p:cNvSpPr>
            <a:spLocks noGrp="1"/>
          </p:cNvSpPr>
          <p:nvPr>
            <p:ph type="sldNum" sz="quarter" idx="10"/>
          </p:nvPr>
        </p:nvSpPr>
        <p:spPr/>
        <p:txBody>
          <a:bodyPr/>
          <a:lstStyle/>
          <a:p>
            <a:fld id="{E8C7CDCE-A693-4C27-BE9B-5C40B34D3B47}" type="slidenum">
              <a:rPr lang="en-US" smtClean="0"/>
              <a:t>8</a:t>
            </a:fld>
            <a:endParaRPr lang="en-US"/>
          </a:p>
        </p:txBody>
      </p:sp>
    </p:spTree>
    <p:extLst>
      <p:ext uri="{BB962C8B-B14F-4D97-AF65-F5344CB8AC3E}">
        <p14:creationId xmlns:p14="http://schemas.microsoft.com/office/powerpoint/2010/main" val="97733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But MGFF is unique compared to other</a:t>
            </a:r>
            <a:r>
              <a:rPr lang="en-US" baseline="0" dirty="0"/>
              <a:t> HFFI efforts. 3 defining attributes</a:t>
            </a:r>
          </a:p>
          <a:p>
            <a:pPr defTabSz="931774">
              <a:defRPr/>
            </a:pPr>
            <a:endParaRPr lang="en-US" baseline="0" dirty="0"/>
          </a:p>
          <a:p>
            <a:pPr defTabSz="931774">
              <a:defRPr/>
            </a:pPr>
            <a:r>
              <a:rPr lang="en-US" baseline="0" dirty="0"/>
              <a:t>1: Working across the value chain. </a:t>
            </a:r>
            <a:r>
              <a:rPr lang="en-US" dirty="0"/>
              <a:t>We’re committed to strengthening Michigan’s entire good food chain. That’s why unlike other healthy food financing efforts, we’re supporting efforts from field to fork including the enterprises that grow, distribute, and sell fresh and healthy food that reaches low-income populations. This is a first of its kind approach working to create financial and social impact throughout the food supply chain. </a:t>
            </a:r>
          </a:p>
          <a:p>
            <a:endParaRPr lang="en-US" dirty="0"/>
          </a:p>
        </p:txBody>
      </p:sp>
      <p:sp>
        <p:nvSpPr>
          <p:cNvPr id="4" name="Slide Number Placeholder 3"/>
          <p:cNvSpPr>
            <a:spLocks noGrp="1"/>
          </p:cNvSpPr>
          <p:nvPr>
            <p:ph type="sldNum" sz="quarter" idx="10"/>
          </p:nvPr>
        </p:nvSpPr>
        <p:spPr/>
        <p:txBody>
          <a:bodyPr/>
          <a:lstStyle/>
          <a:p>
            <a:fld id="{E8C7CDCE-A693-4C27-BE9B-5C40B34D3B47}" type="slidenum">
              <a:rPr lang="en-US" smtClean="0"/>
              <a:t>9</a:t>
            </a:fld>
            <a:endParaRPr lang="en-US"/>
          </a:p>
        </p:txBody>
      </p:sp>
    </p:spTree>
    <p:extLst>
      <p:ext uri="{BB962C8B-B14F-4D97-AF65-F5344CB8AC3E}">
        <p14:creationId xmlns:p14="http://schemas.microsoft.com/office/powerpoint/2010/main" val="618738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04800"/>
            <a:ext cx="2895600" cy="1397127"/>
          </a:xfrm>
          <a:prstGeom prst="rect">
            <a:avLst/>
          </a:prstGeom>
        </p:spPr>
      </p:pic>
      <p:sp>
        <p:nvSpPr>
          <p:cNvPr id="4" name="Rectangle 3"/>
          <p:cNvSpPr/>
          <p:nvPr userDrawn="1"/>
        </p:nvSpPr>
        <p:spPr>
          <a:xfrm>
            <a:off x="0" y="4572000"/>
            <a:ext cx="9142186" cy="2286000"/>
          </a:xfrm>
          <a:prstGeom prst="rect">
            <a:avLst/>
          </a:prstGeom>
          <a:solidFill>
            <a:srgbClr val="7CBE31">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8" hasCustomPrompt="1"/>
          </p:nvPr>
        </p:nvSpPr>
        <p:spPr>
          <a:xfrm>
            <a:off x="301752" y="4828032"/>
            <a:ext cx="8461248" cy="810768"/>
          </a:xfrm>
          <a:prstGeom prst="rect">
            <a:avLst/>
          </a:prstGeom>
        </p:spPr>
        <p:txBody>
          <a:bodyPr/>
          <a:lstStyle>
            <a:lvl1pPr marL="0" indent="0">
              <a:buSzPct val="120000"/>
              <a:buNone/>
              <a:defRPr sz="3600" b="1" i="0" baseline="0">
                <a:solidFill>
                  <a:schemeClr val="bg1"/>
                </a:solidFill>
                <a:latin typeface="Arial Black"/>
                <a:cs typeface="Arial Black"/>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TITLE OF PRESENTATION.</a:t>
            </a:r>
          </a:p>
        </p:txBody>
      </p:sp>
      <p:sp>
        <p:nvSpPr>
          <p:cNvPr id="9" name="Content Placeholder 2"/>
          <p:cNvSpPr>
            <a:spLocks noGrp="1"/>
          </p:cNvSpPr>
          <p:nvPr>
            <p:ph idx="1" hasCustomPrompt="1"/>
          </p:nvPr>
        </p:nvSpPr>
        <p:spPr>
          <a:xfrm>
            <a:off x="304800" y="5791200"/>
            <a:ext cx="8229600" cy="914400"/>
          </a:xfrm>
          <a:prstGeom prst="rect">
            <a:avLst/>
          </a:prstGeom>
        </p:spPr>
        <p:txBody>
          <a:bodyPr/>
          <a:lstStyle>
            <a:lvl1pPr marL="0" indent="0">
              <a:buSzPct val="120000"/>
              <a:buNone/>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r>
              <a:rPr lang="en-US" dirty="0">
                <a:solidFill>
                  <a:srgbClr val="313132"/>
                </a:solidFill>
              </a:rPr>
              <a:t>Conference | Presenter Name, Organization</a:t>
            </a:r>
          </a:p>
          <a:p>
            <a:r>
              <a:rPr lang="en-US" dirty="0">
                <a:solidFill>
                  <a:srgbClr val="313132"/>
                </a:solidFill>
              </a:rPr>
              <a:t>XX Month 201X</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6" name="Picture 5"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4549140"/>
            <a:ext cx="3048000" cy="1470660"/>
          </a:xfrm>
          <a:prstGeom prst="rect">
            <a:avLst/>
          </a:prstGeom>
        </p:spPr>
      </p:pic>
      <p:sp>
        <p:nvSpPr>
          <p:cNvPr id="7" name="Title 1"/>
          <p:cNvSpPr>
            <a:spLocks noGrp="1"/>
          </p:cNvSpPr>
          <p:nvPr>
            <p:ph type="title" hasCustomPrompt="1"/>
          </p:nvPr>
        </p:nvSpPr>
        <p:spPr>
          <a:xfrm>
            <a:off x="4572000" y="4191000"/>
            <a:ext cx="4114800" cy="1219200"/>
          </a:xfrm>
          <a:prstGeom prst="rect">
            <a:avLst/>
          </a:prstGeom>
        </p:spPr>
        <p:txBody>
          <a:bodyPr/>
          <a:lstStyle>
            <a:lvl1pPr marL="0" indent="0" algn="l">
              <a:buFontTx/>
              <a:buNone/>
              <a:defRPr sz="2000" b="1" spc="100" baseline="0">
                <a:solidFill>
                  <a:schemeClr val="bg1"/>
                </a:solidFill>
                <a:latin typeface="Calibri"/>
                <a:cs typeface="Calibri"/>
              </a:defRPr>
            </a:lvl1pPr>
          </a:lstStyle>
          <a:p>
            <a:r>
              <a:rPr lang="en-US" dirty="0"/>
              <a:t>DIG IN</a:t>
            </a:r>
            <a:br>
              <a:rPr lang="en-US" i="1" dirty="0"/>
            </a:br>
            <a:r>
              <a:rPr lang="en-US" dirty="0" err="1"/>
              <a:t>www.MIGoodFoodFund.org</a:t>
            </a:r>
            <a:br>
              <a:rPr lang="en-US" dirty="0"/>
            </a:br>
            <a:r>
              <a:rPr lang="en-US" dirty="0" err="1"/>
              <a:t>info@MIGoodFoodFund.org</a:t>
            </a:r>
            <a:endParaRPr lang="en-US" dirty="0"/>
          </a:p>
        </p:txBody>
      </p:sp>
      <p:grpSp>
        <p:nvGrpSpPr>
          <p:cNvPr id="4" name="Group 3"/>
          <p:cNvGrpSpPr/>
          <p:nvPr userDrawn="1"/>
        </p:nvGrpSpPr>
        <p:grpSpPr>
          <a:xfrm>
            <a:off x="4648200" y="5486400"/>
            <a:ext cx="4114800" cy="984885"/>
            <a:chOff x="4648200" y="5486400"/>
            <a:chExt cx="4114800" cy="984885"/>
          </a:xfrm>
        </p:grpSpPr>
        <p:pic>
          <p:nvPicPr>
            <p:cNvPr id="15" name="Picture 14" descr="social-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48200" y="5486400"/>
              <a:ext cx="304800" cy="304800"/>
            </a:xfrm>
            <a:prstGeom prst="rect">
              <a:avLst/>
            </a:prstGeom>
          </p:spPr>
        </p:pic>
        <p:pic>
          <p:nvPicPr>
            <p:cNvPr id="16" name="Picture 15" descr="social-0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8200" y="5843016"/>
              <a:ext cx="304800" cy="304800"/>
            </a:xfrm>
            <a:prstGeom prst="rect">
              <a:avLst/>
            </a:prstGeom>
          </p:spPr>
        </p:pic>
        <p:sp>
          <p:nvSpPr>
            <p:cNvPr id="9" name="TextBox 8"/>
            <p:cNvSpPr txBox="1"/>
            <p:nvPr userDrawn="1"/>
          </p:nvSpPr>
          <p:spPr>
            <a:xfrm>
              <a:off x="5029200" y="5486400"/>
              <a:ext cx="37338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chemeClr val="bg1"/>
                  </a:solidFill>
                </a:rPr>
                <a:t>facebook.com</a:t>
              </a:r>
              <a:r>
                <a:rPr lang="en-US" sz="2000" b="1" dirty="0">
                  <a:solidFill>
                    <a:schemeClr val="bg1"/>
                  </a:solidFill>
                </a:rPr>
                <a:t>/</a:t>
              </a:r>
              <a:r>
                <a:rPr lang="en-US" sz="2000" b="1" dirty="0" err="1">
                  <a:solidFill>
                    <a:schemeClr val="bg1"/>
                  </a:solidFill>
                </a:rPr>
                <a:t>MIGoodFoodFund</a:t>
              </a:r>
              <a:br>
                <a:rPr lang="en-US" sz="2000" b="1" dirty="0">
                  <a:solidFill>
                    <a:schemeClr val="bg1"/>
                  </a:solidFill>
                </a:rPr>
              </a:br>
              <a:r>
                <a:rPr lang="en-US" sz="2000" b="1" dirty="0">
                  <a:solidFill>
                    <a:schemeClr val="bg1"/>
                  </a:solidFill>
                </a:rPr>
                <a:t>@</a:t>
              </a:r>
              <a:r>
                <a:rPr lang="en-US" sz="2000" b="1" dirty="0" err="1">
                  <a:solidFill>
                    <a:schemeClr val="bg1"/>
                  </a:solidFill>
                </a:rPr>
                <a:t>MIGoodFoodFund</a:t>
              </a:r>
              <a:endParaRPr lang="en-US" sz="2000" b="1" dirty="0">
                <a:solidFill>
                  <a:schemeClr val="bg1"/>
                </a:solidFill>
              </a:endParaRPr>
            </a:p>
            <a:p>
              <a:endParaRPr lang="en-US" dirty="0"/>
            </a:p>
          </p:txBody>
        </p:sp>
      </p:grpSp>
    </p:spTree>
    <p:extLst>
      <p:ext uri="{BB962C8B-B14F-4D97-AF65-F5344CB8AC3E}">
        <p14:creationId xmlns:p14="http://schemas.microsoft.com/office/powerpoint/2010/main" val="68611952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04800"/>
            <a:ext cx="2895600" cy="1397127"/>
          </a:xfrm>
          <a:prstGeom prst="rect">
            <a:avLst/>
          </a:prstGeom>
        </p:spPr>
      </p:pic>
      <p:sp>
        <p:nvSpPr>
          <p:cNvPr id="4" name="Rectangle 3"/>
          <p:cNvSpPr/>
          <p:nvPr userDrawn="1"/>
        </p:nvSpPr>
        <p:spPr>
          <a:xfrm>
            <a:off x="0" y="4572000"/>
            <a:ext cx="9142186" cy="2286000"/>
          </a:xfrm>
          <a:prstGeom prst="rect">
            <a:avLst/>
          </a:prstGeom>
          <a:solidFill>
            <a:srgbClr val="7CBE31">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8" hasCustomPrompt="1"/>
          </p:nvPr>
        </p:nvSpPr>
        <p:spPr>
          <a:xfrm>
            <a:off x="301752" y="4828032"/>
            <a:ext cx="8461248" cy="810768"/>
          </a:xfrm>
          <a:prstGeom prst="rect">
            <a:avLst/>
          </a:prstGeom>
        </p:spPr>
        <p:txBody>
          <a:bodyPr/>
          <a:lstStyle>
            <a:lvl1pPr marL="0" indent="0">
              <a:buSzPct val="120000"/>
              <a:buNone/>
              <a:defRPr sz="3600" b="1" i="0" baseline="0">
                <a:solidFill>
                  <a:schemeClr val="bg1"/>
                </a:solidFill>
                <a:latin typeface="Arial Black"/>
                <a:cs typeface="Arial Black"/>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TITLE OF PRESENTATION.</a:t>
            </a:r>
          </a:p>
        </p:txBody>
      </p:sp>
      <p:sp>
        <p:nvSpPr>
          <p:cNvPr id="9" name="Content Placeholder 2"/>
          <p:cNvSpPr>
            <a:spLocks noGrp="1"/>
          </p:cNvSpPr>
          <p:nvPr>
            <p:ph idx="1" hasCustomPrompt="1"/>
          </p:nvPr>
        </p:nvSpPr>
        <p:spPr>
          <a:xfrm>
            <a:off x="304800" y="5791200"/>
            <a:ext cx="8229600" cy="914400"/>
          </a:xfrm>
          <a:prstGeom prst="rect">
            <a:avLst/>
          </a:prstGeom>
        </p:spPr>
        <p:txBody>
          <a:bodyPr/>
          <a:lstStyle>
            <a:lvl1pPr marL="0" indent="0">
              <a:buSzPct val="120000"/>
              <a:buNone/>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r>
              <a:rPr lang="en-US" dirty="0">
                <a:solidFill>
                  <a:srgbClr val="313132"/>
                </a:solidFill>
              </a:rPr>
              <a:t>Conference | Presenter Name, Organization</a:t>
            </a:r>
          </a:p>
          <a:p>
            <a:r>
              <a:rPr lang="en-US" dirty="0">
                <a:solidFill>
                  <a:srgbClr val="313132"/>
                </a:solidFill>
              </a:rPr>
              <a:t>XX Month 201X</a:t>
            </a:r>
          </a:p>
        </p:txBody>
      </p:sp>
    </p:spTree>
    <p:extLst>
      <p:ext uri="{BB962C8B-B14F-4D97-AF65-F5344CB8AC3E}">
        <p14:creationId xmlns:p14="http://schemas.microsoft.com/office/powerpoint/2010/main" val="93038617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4" name="Rectangle 13"/>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sp>
        <p:nvSpPr>
          <p:cNvPr id="8"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a:t>
            </a:r>
            <a:br>
              <a:rPr lang="en-US" dirty="0"/>
            </a:br>
            <a:r>
              <a:rPr lang="en-US" dirty="0"/>
              <a:t>Subhead</a:t>
            </a:r>
          </a:p>
        </p:txBody>
      </p:sp>
      <p:sp>
        <p:nvSpPr>
          <p:cNvPr id="10" name="Content Placeholder 2"/>
          <p:cNvSpPr>
            <a:spLocks noGrp="1"/>
          </p:cNvSpPr>
          <p:nvPr>
            <p:ph idx="15" hasCustomPrompt="1"/>
          </p:nvPr>
        </p:nvSpPr>
        <p:spPr>
          <a:xfrm>
            <a:off x="457200" y="1981200"/>
            <a:ext cx="8229600" cy="381000"/>
          </a:xfrm>
          <a:prstGeom prst="rect">
            <a:avLst/>
          </a:prstGeom>
        </p:spPr>
        <p:txBody>
          <a:bodyPr/>
          <a:lstStyle>
            <a:lvl1pPr marL="0" indent="0">
              <a:buNone/>
              <a:defRPr sz="24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Insert Subhead Here Georgia 24 Bold.</a:t>
            </a:r>
          </a:p>
        </p:txBody>
      </p:sp>
      <p:sp>
        <p:nvSpPr>
          <p:cNvPr id="12" name="Content Placeholder 2"/>
          <p:cNvSpPr>
            <a:spLocks noGrp="1"/>
          </p:cNvSpPr>
          <p:nvPr>
            <p:ph idx="1" hasCustomPrompt="1"/>
          </p:nvPr>
        </p:nvSpPr>
        <p:spPr>
          <a:xfrm>
            <a:off x="457200" y="2590800"/>
            <a:ext cx="8229600" cy="3276600"/>
          </a:xfrm>
          <a:prstGeom prst="rect">
            <a:avLst/>
          </a:prstGeom>
        </p:spPr>
        <p:txBody>
          <a:bodyPr/>
          <a:lstStyle>
            <a:lvl1pPr>
              <a:buSzPct val="120000"/>
              <a:defRPr sz="2400" b="1" i="0">
                <a:solidFill>
                  <a:srgbClr val="313132"/>
                </a:solidFill>
                <a:latin typeface="Calibri"/>
                <a:cs typeface="Calibri"/>
              </a:defRPr>
            </a:lvl1pPr>
            <a:lvl2pPr marL="742950" indent="-285750">
              <a:buSzPct val="57000"/>
              <a:buFont typeface="Lucida Grande"/>
              <a:buChar char="◆"/>
              <a:defRPr sz="2000">
                <a:solidFill>
                  <a:srgbClr val="313132"/>
                </a:solidFill>
                <a:latin typeface="Calibri"/>
                <a:cs typeface="Calibri"/>
              </a:defRPr>
            </a:lvl2pPr>
            <a:lvl3pPr>
              <a:defRPr sz="1800">
                <a:solidFill>
                  <a:srgbClr val="313132"/>
                </a:solidFill>
                <a:latin typeface="Calibri"/>
                <a:cs typeface="Calibri"/>
              </a:defRPr>
            </a:lvl3pPr>
            <a:lvl4pPr marL="1600200" indent="-228600">
              <a:buSzPct val="45000"/>
              <a:buFont typeface="Lucida Grande"/>
              <a:buChar char="◆"/>
              <a:defRPr sz="1800">
                <a:solidFill>
                  <a:srgbClr val="313132"/>
                </a:solidFill>
                <a:latin typeface="Calibri"/>
                <a:cs typeface="Calibri"/>
              </a:defRPr>
            </a:lvl4pPr>
            <a:lvl5pPr marL="2057400" indent="-228600">
              <a:buSzPct val="65000"/>
              <a:buFont typeface="Arial"/>
              <a:buChar char="•"/>
              <a:defRPr sz="1800">
                <a:solidFill>
                  <a:srgbClr val="313132"/>
                </a:solidFill>
                <a:latin typeface="Calibri"/>
                <a:cs typeface="Calibri"/>
              </a:defRPr>
            </a:lvl5pPr>
          </a:lstStyle>
          <a:p>
            <a:pPr lvl="0"/>
            <a:r>
              <a:rPr lang="en-US" dirty="0"/>
              <a:t>Bullet 1 Calibri 24 bold. </a:t>
            </a:r>
            <a:r>
              <a:rPr lang="en-US" dirty="0">
                <a:solidFill>
                  <a:srgbClr val="139554"/>
                </a:solidFill>
              </a:rPr>
              <a:t>Use emerald color as call out within text.</a:t>
            </a:r>
          </a:p>
          <a:p>
            <a:pPr lvl="0"/>
            <a:r>
              <a:rPr lang="en-US" dirty="0"/>
              <a:t>Bullet 2 Calibri 24 bold.</a:t>
            </a:r>
          </a:p>
          <a:p>
            <a:pPr lvl="1"/>
            <a:r>
              <a:rPr lang="en-US" dirty="0"/>
              <a:t>Second level Calibri 20</a:t>
            </a:r>
          </a:p>
          <a:p>
            <a:pPr lvl="2"/>
            <a:r>
              <a:rPr lang="en-US" dirty="0"/>
              <a:t>Third level Calibri 18</a:t>
            </a:r>
          </a:p>
          <a:p>
            <a:pPr lvl="3"/>
            <a:r>
              <a:rPr lang="en-US" dirty="0"/>
              <a:t>Fourth level Calibri 18</a:t>
            </a:r>
          </a:p>
          <a:p>
            <a:pPr lvl="4"/>
            <a:r>
              <a:rPr lang="en-US" dirty="0"/>
              <a:t>Fifth level Calibri 18</a:t>
            </a:r>
          </a:p>
        </p:txBody>
      </p:sp>
      <p:pic>
        <p:nvPicPr>
          <p:cNvPr id="2" name="Picture 1"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16624944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a:t>
            </a:r>
            <a:br>
              <a:rPr lang="en-US" dirty="0"/>
            </a:br>
            <a:r>
              <a:rPr lang="en-US" dirty="0"/>
              <a:t>Subhead</a:t>
            </a:r>
          </a:p>
        </p:txBody>
      </p:sp>
      <p:sp>
        <p:nvSpPr>
          <p:cNvPr id="28" name="Content Placeholder 2"/>
          <p:cNvSpPr>
            <a:spLocks noGrp="1"/>
          </p:cNvSpPr>
          <p:nvPr>
            <p:ph idx="15" hasCustomPrompt="1"/>
          </p:nvPr>
        </p:nvSpPr>
        <p:spPr>
          <a:xfrm>
            <a:off x="4572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182685645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Content Placeholder 2"/>
          <p:cNvSpPr>
            <a:spLocks noGrp="1"/>
          </p:cNvSpPr>
          <p:nvPr>
            <p:ph idx="15" hasCustomPrompt="1"/>
          </p:nvPr>
        </p:nvSpPr>
        <p:spPr>
          <a:xfrm>
            <a:off x="4572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
        <p:nvSpPr>
          <p:cNvPr id="13"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Subhead</a:t>
            </a:r>
          </a:p>
        </p:txBody>
      </p:sp>
      <p:sp>
        <p:nvSpPr>
          <p:cNvPr id="18" name="Content Placeholder 2"/>
          <p:cNvSpPr>
            <a:spLocks noGrp="1"/>
          </p:cNvSpPr>
          <p:nvPr>
            <p:ph idx="18" hasCustomPrompt="1"/>
          </p:nvPr>
        </p:nvSpPr>
        <p:spPr>
          <a:xfrm>
            <a:off x="5029200" y="1981200"/>
            <a:ext cx="3733800" cy="38862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Image</a:t>
            </a:r>
          </a:p>
        </p:txBody>
      </p:sp>
    </p:spTree>
    <p:extLst>
      <p:ext uri="{BB962C8B-B14F-4D97-AF65-F5344CB8AC3E}">
        <p14:creationId xmlns:p14="http://schemas.microsoft.com/office/powerpoint/2010/main" val="329384167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Content Placeholder 2"/>
          <p:cNvSpPr>
            <a:spLocks noGrp="1"/>
          </p:cNvSpPr>
          <p:nvPr>
            <p:ph idx="15" hasCustomPrompt="1"/>
          </p:nvPr>
        </p:nvSpPr>
        <p:spPr>
          <a:xfrm>
            <a:off x="44196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4196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
        <p:nvSpPr>
          <p:cNvPr id="13"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Subhead</a:t>
            </a:r>
          </a:p>
        </p:txBody>
      </p:sp>
      <p:sp>
        <p:nvSpPr>
          <p:cNvPr id="18" name="Content Placeholder 2"/>
          <p:cNvSpPr>
            <a:spLocks noGrp="1"/>
          </p:cNvSpPr>
          <p:nvPr>
            <p:ph idx="18" hasCustomPrompt="1"/>
          </p:nvPr>
        </p:nvSpPr>
        <p:spPr>
          <a:xfrm>
            <a:off x="457200" y="1981200"/>
            <a:ext cx="3733800" cy="38862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Image</a:t>
            </a:r>
          </a:p>
        </p:txBody>
      </p:sp>
    </p:spTree>
    <p:extLst>
      <p:ext uri="{BB962C8B-B14F-4D97-AF65-F5344CB8AC3E}">
        <p14:creationId xmlns:p14="http://schemas.microsoft.com/office/powerpoint/2010/main" val="151963593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4800600"/>
            <a:ext cx="4038600" cy="10668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 </a:t>
            </a:r>
          </a:p>
        </p:txBody>
      </p:sp>
      <p:sp>
        <p:nvSpPr>
          <p:cNvPr id="16" name="Content Placeholder 2"/>
          <p:cNvSpPr>
            <a:spLocks noGrp="1"/>
          </p:cNvSpPr>
          <p:nvPr>
            <p:ph idx="17" hasCustomPrompt="1"/>
          </p:nvPr>
        </p:nvSpPr>
        <p:spPr>
          <a:xfrm>
            <a:off x="4648200" y="4800600"/>
            <a:ext cx="4038600" cy="10668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 </a:t>
            </a:r>
          </a:p>
        </p:txBody>
      </p:sp>
      <p:sp>
        <p:nvSpPr>
          <p:cNvPr id="18" name="Content Placeholder 2"/>
          <p:cNvSpPr>
            <a:spLocks noGrp="1"/>
          </p:cNvSpPr>
          <p:nvPr>
            <p:ph idx="18" hasCustomPrompt="1"/>
          </p:nvPr>
        </p:nvSpPr>
        <p:spPr>
          <a:xfrm>
            <a:off x="457200" y="1981200"/>
            <a:ext cx="4038600" cy="269748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Image</a:t>
            </a:r>
          </a:p>
        </p:txBody>
      </p:sp>
      <p:sp>
        <p:nvSpPr>
          <p:cNvPr id="19" name="Content Placeholder 2"/>
          <p:cNvSpPr>
            <a:spLocks noGrp="1"/>
          </p:cNvSpPr>
          <p:nvPr>
            <p:ph idx="19" hasCustomPrompt="1"/>
          </p:nvPr>
        </p:nvSpPr>
        <p:spPr>
          <a:xfrm>
            <a:off x="4648200" y="1981200"/>
            <a:ext cx="4038600" cy="269748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Image</a:t>
            </a:r>
          </a:p>
        </p:txBody>
      </p:sp>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186555681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9" name="Content Placeholder 2"/>
          <p:cNvSpPr>
            <a:spLocks noGrp="1"/>
          </p:cNvSpPr>
          <p:nvPr>
            <p:ph idx="19"/>
          </p:nvPr>
        </p:nvSpPr>
        <p:spPr>
          <a:xfrm>
            <a:off x="3273552" y="1883664"/>
            <a:ext cx="5330952" cy="3986784"/>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Click to edit Master text styles</a:t>
            </a:r>
          </a:p>
        </p:txBody>
      </p:sp>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8" name="Content Placeholder 2"/>
          <p:cNvSpPr>
            <a:spLocks noGrp="1"/>
          </p:cNvSpPr>
          <p:nvPr>
            <p:ph idx="18"/>
          </p:nvPr>
        </p:nvSpPr>
        <p:spPr>
          <a:xfrm>
            <a:off x="457200" y="1981200"/>
            <a:ext cx="2487168" cy="37338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Click to edit Master text styles</a:t>
            </a:r>
          </a:p>
        </p:txBody>
      </p:sp>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94809452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HEADER SPACE FOR PHOTO/TEXT">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8" name="Content Placeholder 2"/>
          <p:cNvSpPr>
            <a:spLocks noGrp="1"/>
          </p:cNvSpPr>
          <p:nvPr>
            <p:ph idx="18" hasCustomPrompt="1"/>
          </p:nvPr>
        </p:nvSpPr>
        <p:spPr>
          <a:xfrm>
            <a:off x="457200" y="1981200"/>
            <a:ext cx="2514600" cy="37338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photo here</a:t>
            </a:r>
          </a:p>
        </p:txBody>
      </p:sp>
      <p:sp>
        <p:nvSpPr>
          <p:cNvPr id="13" name="Content Placeholder 2"/>
          <p:cNvSpPr>
            <a:spLocks noGrp="1"/>
          </p:cNvSpPr>
          <p:nvPr>
            <p:ph idx="19" hasCustomPrompt="1"/>
          </p:nvPr>
        </p:nvSpPr>
        <p:spPr>
          <a:xfrm>
            <a:off x="3276600" y="1981200"/>
            <a:ext cx="5410200" cy="3657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7"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74653166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WITH CAPTION">
    <p:spTree>
      <p:nvGrpSpPr>
        <p:cNvPr id="1" name=""/>
        <p:cNvGrpSpPr/>
        <p:nvPr/>
      </p:nvGrpSpPr>
      <p:grpSpPr>
        <a:xfrm>
          <a:off x="0" y="0"/>
          <a:ext cx="0" cy="0"/>
          <a:chOff x="0" y="0"/>
          <a:chExt cx="0" cy="0"/>
        </a:xfrm>
      </p:grpSpPr>
      <p:sp>
        <p:nvSpPr>
          <p:cNvPr id="18" name="Content Placeholder 2"/>
          <p:cNvSpPr>
            <a:spLocks noGrp="1"/>
          </p:cNvSpPr>
          <p:nvPr>
            <p:ph idx="18" hasCustomPrompt="1"/>
          </p:nvPr>
        </p:nvSpPr>
        <p:spPr>
          <a:xfrm>
            <a:off x="0" y="0"/>
            <a:ext cx="9144000" cy="6172200"/>
          </a:xfrm>
          <a:prstGeom prst="rect">
            <a:avLst/>
          </a:prstGeom>
        </p:spPr>
        <p:txBody>
          <a:bodyPr/>
          <a:lstStyle>
            <a:lvl1pPr>
              <a:buSzPct val="120000"/>
              <a:defRPr sz="1800" b="1" i="0" baseline="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photo here</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7" name="Title 1"/>
          <p:cNvSpPr>
            <a:spLocks noGrp="1"/>
          </p:cNvSpPr>
          <p:nvPr>
            <p:ph type="title" hasCustomPrompt="1"/>
          </p:nvPr>
        </p:nvSpPr>
        <p:spPr>
          <a:xfrm>
            <a:off x="301752" y="4142232"/>
            <a:ext cx="8458200" cy="1874520"/>
          </a:xfrm>
          <a:prstGeom prst="rect">
            <a:avLst/>
          </a:prstGeom>
        </p:spPr>
        <p:txBody>
          <a:bodyPr/>
          <a:lstStyle>
            <a:lvl1pPr algn="l">
              <a:defRPr sz="3600" b="1" spc="100" baseline="0">
                <a:solidFill>
                  <a:schemeClr val="bg1"/>
                </a:solidFill>
                <a:latin typeface="Arial Black"/>
                <a:cs typeface="Arial Black"/>
              </a:defRPr>
            </a:lvl1pPr>
          </a:lstStyle>
          <a:p>
            <a:r>
              <a:rPr lang="en-US" dirty="0"/>
              <a:t>PICTURE WITH CAPTION SLIDE</a:t>
            </a:r>
            <a:br>
              <a:rPr lang="en-US" dirty="0"/>
            </a:br>
            <a:r>
              <a:rPr lang="en-US" dirty="0"/>
              <a:t>ARIAL BLACK 36 BOLD.</a:t>
            </a:r>
          </a:p>
        </p:txBody>
      </p:sp>
      <p:sp>
        <p:nvSpPr>
          <p:cNvPr id="11"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a:defRPr/>
            </a:pPr>
            <a:r>
              <a:rPr lang="en-US" sz="1000" i="1" dirty="0">
                <a:latin typeface="Georgia"/>
                <a:cs typeface="Georgia"/>
              </a:rPr>
              <a:t>www.MIGoodFoodFund.org</a:t>
            </a:r>
          </a:p>
        </p:txBody>
      </p:sp>
    </p:spTree>
    <p:extLst>
      <p:ext uri="{BB962C8B-B14F-4D97-AF65-F5344CB8AC3E}">
        <p14:creationId xmlns:p14="http://schemas.microsoft.com/office/powerpoint/2010/main" val="27363258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4" name="Rectangle 13"/>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sp>
        <p:nvSpPr>
          <p:cNvPr id="8"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a:t>
            </a:r>
            <a:br>
              <a:rPr lang="en-US" dirty="0"/>
            </a:br>
            <a:r>
              <a:rPr lang="en-US" dirty="0"/>
              <a:t>Subhead</a:t>
            </a:r>
          </a:p>
        </p:txBody>
      </p:sp>
      <p:sp>
        <p:nvSpPr>
          <p:cNvPr id="10" name="Content Placeholder 2"/>
          <p:cNvSpPr>
            <a:spLocks noGrp="1"/>
          </p:cNvSpPr>
          <p:nvPr>
            <p:ph idx="15" hasCustomPrompt="1"/>
          </p:nvPr>
        </p:nvSpPr>
        <p:spPr>
          <a:xfrm>
            <a:off x="457200" y="1981200"/>
            <a:ext cx="8229600" cy="381000"/>
          </a:xfrm>
          <a:prstGeom prst="rect">
            <a:avLst/>
          </a:prstGeom>
        </p:spPr>
        <p:txBody>
          <a:bodyPr/>
          <a:lstStyle>
            <a:lvl1pPr marL="0" indent="0">
              <a:buNone/>
              <a:defRPr sz="24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Insert Subhead Here Georgia 24 Bold.</a:t>
            </a:r>
          </a:p>
        </p:txBody>
      </p:sp>
      <p:sp>
        <p:nvSpPr>
          <p:cNvPr id="12" name="Content Placeholder 2"/>
          <p:cNvSpPr>
            <a:spLocks noGrp="1"/>
          </p:cNvSpPr>
          <p:nvPr>
            <p:ph idx="1" hasCustomPrompt="1"/>
          </p:nvPr>
        </p:nvSpPr>
        <p:spPr>
          <a:xfrm>
            <a:off x="457200" y="2590800"/>
            <a:ext cx="8229600" cy="3276600"/>
          </a:xfrm>
          <a:prstGeom prst="rect">
            <a:avLst/>
          </a:prstGeom>
        </p:spPr>
        <p:txBody>
          <a:bodyPr/>
          <a:lstStyle>
            <a:lvl1pPr>
              <a:buSzPct val="120000"/>
              <a:defRPr sz="2400" b="1" i="0">
                <a:solidFill>
                  <a:srgbClr val="313132"/>
                </a:solidFill>
                <a:latin typeface="Calibri"/>
                <a:cs typeface="Calibri"/>
              </a:defRPr>
            </a:lvl1pPr>
            <a:lvl2pPr marL="742950" indent="-285750">
              <a:buSzPct val="57000"/>
              <a:buFont typeface="Lucida Grande"/>
              <a:buChar char="◆"/>
              <a:defRPr sz="2000">
                <a:solidFill>
                  <a:srgbClr val="313132"/>
                </a:solidFill>
                <a:latin typeface="Calibri"/>
                <a:cs typeface="Calibri"/>
              </a:defRPr>
            </a:lvl2pPr>
            <a:lvl3pPr>
              <a:defRPr sz="1800">
                <a:solidFill>
                  <a:srgbClr val="313132"/>
                </a:solidFill>
                <a:latin typeface="Calibri"/>
                <a:cs typeface="Calibri"/>
              </a:defRPr>
            </a:lvl3pPr>
            <a:lvl4pPr marL="1600200" indent="-228600">
              <a:buSzPct val="45000"/>
              <a:buFont typeface="Lucida Grande"/>
              <a:buChar char="◆"/>
              <a:defRPr sz="1800">
                <a:solidFill>
                  <a:srgbClr val="313132"/>
                </a:solidFill>
                <a:latin typeface="Calibri"/>
                <a:cs typeface="Calibri"/>
              </a:defRPr>
            </a:lvl4pPr>
            <a:lvl5pPr marL="2057400" indent="-228600">
              <a:buSzPct val="65000"/>
              <a:buFont typeface="Arial"/>
              <a:buChar char="•"/>
              <a:defRPr sz="1800">
                <a:solidFill>
                  <a:srgbClr val="313132"/>
                </a:solidFill>
                <a:latin typeface="Calibri"/>
                <a:cs typeface="Calibri"/>
              </a:defRPr>
            </a:lvl5pPr>
          </a:lstStyle>
          <a:p>
            <a:pPr lvl="0"/>
            <a:r>
              <a:rPr lang="en-US" dirty="0"/>
              <a:t>Bullet 1 Calibri 24 bold. </a:t>
            </a:r>
            <a:r>
              <a:rPr lang="en-US" dirty="0">
                <a:solidFill>
                  <a:srgbClr val="139554"/>
                </a:solidFill>
              </a:rPr>
              <a:t>Use emerald color as call out within text.</a:t>
            </a:r>
          </a:p>
          <a:p>
            <a:pPr lvl="0"/>
            <a:r>
              <a:rPr lang="en-US" dirty="0"/>
              <a:t>Bullet 2 Calibri 24 bold.</a:t>
            </a:r>
          </a:p>
          <a:p>
            <a:pPr lvl="1"/>
            <a:r>
              <a:rPr lang="en-US" dirty="0"/>
              <a:t>Second level Calibri 20</a:t>
            </a:r>
          </a:p>
          <a:p>
            <a:pPr lvl="2"/>
            <a:r>
              <a:rPr lang="en-US" dirty="0"/>
              <a:t>Third level Calibri 18</a:t>
            </a:r>
          </a:p>
          <a:p>
            <a:pPr lvl="3"/>
            <a:r>
              <a:rPr lang="en-US" dirty="0"/>
              <a:t>Fourth level Calibri 18</a:t>
            </a:r>
          </a:p>
          <a:p>
            <a:pPr lvl="4"/>
            <a:r>
              <a:rPr lang="en-US" dirty="0"/>
              <a:t>Fifth level Calibri 18</a:t>
            </a:r>
          </a:p>
        </p:txBody>
      </p:sp>
      <p:pic>
        <p:nvPicPr>
          <p:cNvPr id="2" name="Picture 1"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extLst>
      <p:ext uri="{BB962C8B-B14F-4D97-AF65-F5344CB8AC3E}">
        <p14:creationId xmlns:p14="http://schemas.microsoft.com/office/powerpoint/2010/main" val="310406477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6" name="Picture 5"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4549140"/>
            <a:ext cx="3048000" cy="1470660"/>
          </a:xfrm>
          <a:prstGeom prst="rect">
            <a:avLst/>
          </a:prstGeom>
        </p:spPr>
      </p:pic>
      <p:sp>
        <p:nvSpPr>
          <p:cNvPr id="7" name="Title 1"/>
          <p:cNvSpPr>
            <a:spLocks noGrp="1"/>
          </p:cNvSpPr>
          <p:nvPr>
            <p:ph type="title" hasCustomPrompt="1"/>
          </p:nvPr>
        </p:nvSpPr>
        <p:spPr>
          <a:xfrm>
            <a:off x="4572000" y="4191000"/>
            <a:ext cx="4114800" cy="1219200"/>
          </a:xfrm>
          <a:prstGeom prst="rect">
            <a:avLst/>
          </a:prstGeom>
        </p:spPr>
        <p:txBody>
          <a:bodyPr/>
          <a:lstStyle>
            <a:lvl1pPr marL="0" indent="0" algn="l">
              <a:buFontTx/>
              <a:buNone/>
              <a:defRPr sz="2000" b="1" spc="100" baseline="0">
                <a:solidFill>
                  <a:schemeClr val="bg1"/>
                </a:solidFill>
                <a:latin typeface="Calibri"/>
                <a:cs typeface="Calibri"/>
              </a:defRPr>
            </a:lvl1pPr>
          </a:lstStyle>
          <a:p>
            <a:r>
              <a:rPr lang="en-US" dirty="0"/>
              <a:t>DIG IN</a:t>
            </a:r>
            <a:br>
              <a:rPr lang="en-US" i="1" dirty="0"/>
            </a:br>
            <a:r>
              <a:rPr lang="en-US" dirty="0" err="1"/>
              <a:t>www.MIGoodFoodFund.org</a:t>
            </a:r>
            <a:br>
              <a:rPr lang="en-US" dirty="0"/>
            </a:br>
            <a:r>
              <a:rPr lang="en-US" dirty="0" err="1"/>
              <a:t>info@MIGoodFoodFund.org</a:t>
            </a:r>
            <a:endParaRPr lang="en-US" dirty="0"/>
          </a:p>
        </p:txBody>
      </p:sp>
      <p:grpSp>
        <p:nvGrpSpPr>
          <p:cNvPr id="4" name="Group 3"/>
          <p:cNvGrpSpPr/>
          <p:nvPr userDrawn="1"/>
        </p:nvGrpSpPr>
        <p:grpSpPr>
          <a:xfrm>
            <a:off x="4648200" y="5486400"/>
            <a:ext cx="4114800" cy="984885"/>
            <a:chOff x="4648200" y="5486400"/>
            <a:chExt cx="4114800" cy="984885"/>
          </a:xfrm>
        </p:grpSpPr>
        <p:pic>
          <p:nvPicPr>
            <p:cNvPr id="15" name="Picture 14" descr="social-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48200" y="5486400"/>
              <a:ext cx="304800" cy="304800"/>
            </a:xfrm>
            <a:prstGeom prst="rect">
              <a:avLst/>
            </a:prstGeom>
          </p:spPr>
        </p:pic>
        <p:pic>
          <p:nvPicPr>
            <p:cNvPr id="16" name="Picture 15" descr="social-0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8200" y="5843016"/>
              <a:ext cx="304800" cy="304800"/>
            </a:xfrm>
            <a:prstGeom prst="rect">
              <a:avLst/>
            </a:prstGeom>
          </p:spPr>
        </p:pic>
        <p:sp>
          <p:nvSpPr>
            <p:cNvPr id="9" name="TextBox 8"/>
            <p:cNvSpPr txBox="1"/>
            <p:nvPr userDrawn="1"/>
          </p:nvSpPr>
          <p:spPr>
            <a:xfrm>
              <a:off x="5029200" y="5486400"/>
              <a:ext cx="3733800" cy="984885"/>
            </a:xfrm>
            <a:prstGeom prst="rect">
              <a:avLst/>
            </a:prstGeom>
            <a:noFill/>
          </p:spPr>
          <p:txBody>
            <a:bodyPr wrap="square" rtlCol="0">
              <a:spAutoFit/>
            </a:bodyPr>
            <a:lstStyle/>
            <a:p>
              <a:pPr>
                <a:defRPr/>
              </a:pPr>
              <a:r>
                <a:rPr lang="en-US" sz="2000" b="1" dirty="0" err="1">
                  <a:solidFill>
                    <a:prstClr val="white"/>
                  </a:solidFill>
                </a:rPr>
                <a:t>facebook.com</a:t>
              </a:r>
              <a:r>
                <a:rPr lang="en-US" sz="2000" b="1" dirty="0">
                  <a:solidFill>
                    <a:prstClr val="white"/>
                  </a:solidFill>
                </a:rPr>
                <a:t>/</a:t>
              </a:r>
              <a:r>
                <a:rPr lang="en-US" sz="2000" b="1" dirty="0" err="1">
                  <a:solidFill>
                    <a:prstClr val="white"/>
                  </a:solidFill>
                </a:rPr>
                <a:t>MIGoodFoodFund</a:t>
              </a:r>
              <a:br>
                <a:rPr lang="en-US" sz="2000" b="1" dirty="0">
                  <a:solidFill>
                    <a:prstClr val="white"/>
                  </a:solidFill>
                </a:rPr>
              </a:br>
              <a:r>
                <a:rPr lang="en-US" sz="2000" b="1" dirty="0">
                  <a:solidFill>
                    <a:prstClr val="white"/>
                  </a:solidFill>
                </a:rPr>
                <a:t>@</a:t>
              </a:r>
              <a:r>
                <a:rPr lang="en-US" sz="2000" b="1" dirty="0" err="1">
                  <a:solidFill>
                    <a:prstClr val="white"/>
                  </a:solidFill>
                </a:rPr>
                <a:t>MIGoodFoodFund</a:t>
              </a:r>
              <a:endParaRPr lang="en-US" sz="2000" b="1" dirty="0">
                <a:solidFill>
                  <a:prstClr val="white"/>
                </a:solidFill>
              </a:endParaRPr>
            </a:p>
            <a:p>
              <a:endParaRPr lang="en-US" dirty="0">
                <a:solidFill>
                  <a:prstClr val="black"/>
                </a:solidFill>
              </a:endParaRPr>
            </a:p>
          </p:txBody>
        </p:sp>
      </p:grpSp>
    </p:spTree>
    <p:extLst>
      <p:ext uri="{BB962C8B-B14F-4D97-AF65-F5344CB8AC3E}">
        <p14:creationId xmlns:p14="http://schemas.microsoft.com/office/powerpoint/2010/main" val="34463776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a:t>
            </a:r>
            <a:br>
              <a:rPr lang="en-US" dirty="0"/>
            </a:br>
            <a:r>
              <a:rPr lang="en-US" dirty="0"/>
              <a:t>Subhead</a:t>
            </a:r>
          </a:p>
        </p:txBody>
      </p:sp>
      <p:sp>
        <p:nvSpPr>
          <p:cNvPr id="28" name="Content Placeholder 2"/>
          <p:cNvSpPr>
            <a:spLocks noGrp="1"/>
          </p:cNvSpPr>
          <p:nvPr>
            <p:ph idx="15" hasCustomPrompt="1"/>
          </p:nvPr>
        </p:nvSpPr>
        <p:spPr>
          <a:xfrm>
            <a:off x="4572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Content Placeholder 2"/>
          <p:cNvSpPr>
            <a:spLocks noGrp="1"/>
          </p:cNvSpPr>
          <p:nvPr>
            <p:ph idx="15" hasCustomPrompt="1"/>
          </p:nvPr>
        </p:nvSpPr>
        <p:spPr>
          <a:xfrm>
            <a:off x="4572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
        <p:nvSpPr>
          <p:cNvPr id="13"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Subhead</a:t>
            </a:r>
          </a:p>
        </p:txBody>
      </p:sp>
      <p:sp>
        <p:nvSpPr>
          <p:cNvPr id="18" name="Content Placeholder 2"/>
          <p:cNvSpPr>
            <a:spLocks noGrp="1"/>
          </p:cNvSpPr>
          <p:nvPr>
            <p:ph idx="18" hasCustomPrompt="1"/>
          </p:nvPr>
        </p:nvSpPr>
        <p:spPr>
          <a:xfrm>
            <a:off x="5029200" y="1981200"/>
            <a:ext cx="3733800" cy="38862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Image</a:t>
            </a:r>
          </a:p>
        </p:txBody>
      </p:sp>
    </p:spTree>
    <p:extLst>
      <p:ext uri="{BB962C8B-B14F-4D97-AF65-F5344CB8AC3E}">
        <p14:creationId xmlns:p14="http://schemas.microsoft.com/office/powerpoint/2010/main" val="25234357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WITH QUOTE SPAC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Content Placeholder 2"/>
          <p:cNvSpPr>
            <a:spLocks noGrp="1"/>
          </p:cNvSpPr>
          <p:nvPr>
            <p:ph idx="15" hasCustomPrompt="1"/>
          </p:nvPr>
        </p:nvSpPr>
        <p:spPr>
          <a:xfrm>
            <a:off x="4419600" y="1981200"/>
            <a:ext cx="4343400" cy="381000"/>
          </a:xfrm>
          <a:prstGeom prst="rect">
            <a:avLst/>
          </a:prstGeom>
        </p:spPr>
        <p:txBody>
          <a:bodyPr/>
          <a:lstStyle>
            <a:lvl1pPr marL="0" indent="0">
              <a:buNone/>
              <a:defRPr sz="2000" b="1" baseline="0">
                <a:solidFill>
                  <a:srgbClr val="52BCC6"/>
                </a:solidFill>
                <a:latin typeface="Georgia"/>
                <a:cs typeface="Georgia"/>
              </a:defRPr>
            </a:lvl1pPr>
            <a:lvl2pPr>
              <a:buSzPct val="80000"/>
              <a:buFont typeface="Wingdings" pitchFamily="2" charset="2"/>
              <a:buChar char="§"/>
              <a:defRPr sz="1800">
                <a:solidFill>
                  <a:schemeClr val="tx1">
                    <a:lumMod val="75000"/>
                    <a:lumOff val="25000"/>
                  </a:schemeClr>
                </a:solidFill>
                <a:latin typeface="Calibri"/>
                <a:cs typeface="Calibri"/>
              </a:defRPr>
            </a:lvl2pPr>
            <a:lvl3pPr>
              <a:defRPr sz="1600">
                <a:solidFill>
                  <a:schemeClr val="tx1">
                    <a:lumMod val="75000"/>
                    <a:lumOff val="25000"/>
                  </a:schemeClr>
                </a:solidFill>
                <a:latin typeface="Calibri"/>
                <a:cs typeface="Calibri"/>
              </a:defRPr>
            </a:lvl3pPr>
            <a:lvl4pPr>
              <a:buSzPct val="75000"/>
              <a:buFont typeface="Wingdings" pitchFamily="2" charset="2"/>
              <a:buChar char="§"/>
              <a:defRPr sz="1600">
                <a:solidFill>
                  <a:schemeClr val="tx1">
                    <a:lumMod val="75000"/>
                    <a:lumOff val="25000"/>
                  </a:schemeClr>
                </a:solidFill>
                <a:latin typeface="Calibri"/>
                <a:cs typeface="Calibri"/>
              </a:defRPr>
            </a:lvl4pPr>
            <a:lvl5pPr marL="2057400" indent="-228600">
              <a:buSzPct val="80000"/>
              <a:buFont typeface="Arial"/>
              <a:buChar char="•"/>
              <a:defRPr sz="1600">
                <a:solidFill>
                  <a:schemeClr val="tx1">
                    <a:lumMod val="75000"/>
                    <a:lumOff val="25000"/>
                  </a:schemeClr>
                </a:solidFill>
                <a:latin typeface="Calibri"/>
                <a:cs typeface="Calibri"/>
              </a:defRPr>
            </a:lvl5pPr>
          </a:lstStyle>
          <a:p>
            <a:r>
              <a:rPr lang="en-US" dirty="0"/>
              <a:t>Subhead Georgia 20 Bold.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419600" y="2590800"/>
            <a:ext cx="4343400" cy="3276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6"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
        <p:nvSpPr>
          <p:cNvPr id="13"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Subhead</a:t>
            </a:r>
          </a:p>
        </p:txBody>
      </p:sp>
      <p:sp>
        <p:nvSpPr>
          <p:cNvPr id="18" name="Content Placeholder 2"/>
          <p:cNvSpPr>
            <a:spLocks noGrp="1"/>
          </p:cNvSpPr>
          <p:nvPr>
            <p:ph idx="18" hasCustomPrompt="1"/>
          </p:nvPr>
        </p:nvSpPr>
        <p:spPr>
          <a:xfrm>
            <a:off x="457200" y="1981200"/>
            <a:ext cx="3733800" cy="38862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Image</a:t>
            </a:r>
          </a:p>
        </p:txBody>
      </p:sp>
    </p:spTree>
    <p:extLst>
      <p:ext uri="{BB962C8B-B14F-4D97-AF65-F5344CB8AC3E}">
        <p14:creationId xmlns:p14="http://schemas.microsoft.com/office/powerpoint/2010/main" val="216395254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7" name="Content Placeholder 2"/>
          <p:cNvSpPr>
            <a:spLocks noGrp="1"/>
          </p:cNvSpPr>
          <p:nvPr>
            <p:ph idx="16" hasCustomPrompt="1"/>
          </p:nvPr>
        </p:nvSpPr>
        <p:spPr>
          <a:xfrm>
            <a:off x="457200" y="4800600"/>
            <a:ext cx="4038600" cy="10668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 </a:t>
            </a:r>
          </a:p>
        </p:txBody>
      </p:sp>
      <p:sp>
        <p:nvSpPr>
          <p:cNvPr id="16" name="Content Placeholder 2"/>
          <p:cNvSpPr>
            <a:spLocks noGrp="1"/>
          </p:cNvSpPr>
          <p:nvPr>
            <p:ph idx="17" hasCustomPrompt="1"/>
          </p:nvPr>
        </p:nvSpPr>
        <p:spPr>
          <a:xfrm>
            <a:off x="4648200" y="4800600"/>
            <a:ext cx="4038600" cy="10668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 </a:t>
            </a:r>
          </a:p>
        </p:txBody>
      </p:sp>
      <p:sp>
        <p:nvSpPr>
          <p:cNvPr id="18" name="Content Placeholder 2"/>
          <p:cNvSpPr>
            <a:spLocks noGrp="1"/>
          </p:cNvSpPr>
          <p:nvPr>
            <p:ph idx="18" hasCustomPrompt="1"/>
          </p:nvPr>
        </p:nvSpPr>
        <p:spPr>
          <a:xfrm>
            <a:off x="457200" y="1981200"/>
            <a:ext cx="4038600" cy="269748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Image</a:t>
            </a:r>
          </a:p>
        </p:txBody>
      </p:sp>
      <p:sp>
        <p:nvSpPr>
          <p:cNvPr id="19" name="Content Placeholder 2"/>
          <p:cNvSpPr>
            <a:spLocks noGrp="1"/>
          </p:cNvSpPr>
          <p:nvPr>
            <p:ph idx="19" hasCustomPrompt="1"/>
          </p:nvPr>
        </p:nvSpPr>
        <p:spPr>
          <a:xfrm>
            <a:off x="4648200" y="1981200"/>
            <a:ext cx="4038600" cy="269748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Image</a:t>
            </a:r>
          </a:p>
        </p:txBody>
      </p:sp>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extLst>
      <p:ext uri="{BB962C8B-B14F-4D97-AF65-F5344CB8AC3E}">
        <p14:creationId xmlns:p14="http://schemas.microsoft.com/office/powerpoint/2010/main" val="32649406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9" name="Content Placeholder 2"/>
          <p:cNvSpPr>
            <a:spLocks noGrp="1"/>
          </p:cNvSpPr>
          <p:nvPr>
            <p:ph idx="19"/>
          </p:nvPr>
        </p:nvSpPr>
        <p:spPr>
          <a:xfrm>
            <a:off x="3273552" y="1883664"/>
            <a:ext cx="5330952" cy="3986784"/>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Click to edit Master text styles</a:t>
            </a:r>
          </a:p>
        </p:txBody>
      </p:sp>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8" name="Content Placeholder 2"/>
          <p:cNvSpPr>
            <a:spLocks noGrp="1"/>
          </p:cNvSpPr>
          <p:nvPr>
            <p:ph idx="18"/>
          </p:nvPr>
        </p:nvSpPr>
        <p:spPr>
          <a:xfrm>
            <a:off x="457200" y="1981200"/>
            <a:ext cx="2487168" cy="37338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Click to edit Master text styles</a:t>
            </a:r>
          </a:p>
        </p:txBody>
      </p:sp>
      <p:sp>
        <p:nvSpPr>
          <p:cNvPr id="13"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extLst>
      <p:ext uri="{BB962C8B-B14F-4D97-AF65-F5344CB8AC3E}">
        <p14:creationId xmlns:p14="http://schemas.microsoft.com/office/powerpoint/2010/main" val="150496926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HEADER SPACE FOR PHOTO/TEXT">
    <p:spTree>
      <p:nvGrpSpPr>
        <p:cNvPr id="1" name=""/>
        <p:cNvGrpSpPr/>
        <p:nvPr/>
      </p:nvGrpSpPr>
      <p:grpSpPr>
        <a:xfrm>
          <a:off x="0" y="0"/>
          <a:ext cx="0" cy="0"/>
          <a:chOff x="0" y="0"/>
          <a:chExt cx="0" cy="0"/>
        </a:xfrm>
      </p:grpSpPr>
      <p:sp>
        <p:nvSpPr>
          <p:cNvPr id="11" name="Rectangle 10"/>
          <p:cNvSpPr/>
          <p:nvPr userDrawn="1"/>
        </p:nvSpPr>
        <p:spPr>
          <a:xfrm>
            <a:off x="1814" y="0"/>
            <a:ext cx="9142186" cy="1600200"/>
          </a:xfrm>
          <a:prstGeom prst="rect">
            <a:avLst/>
          </a:prstGeom>
          <a:solidFill>
            <a:srgbClr val="7CBE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457200" y="304800"/>
            <a:ext cx="8229600" cy="990600"/>
          </a:xfrm>
          <a:prstGeom prst="rect">
            <a:avLst/>
          </a:prstGeom>
        </p:spPr>
        <p:txBody>
          <a:bodyPr/>
          <a:lstStyle>
            <a:lvl1pPr algn="l">
              <a:defRPr sz="3600" b="1" spc="100" baseline="0">
                <a:solidFill>
                  <a:schemeClr val="bg1"/>
                </a:solidFill>
                <a:latin typeface="Arial Black"/>
                <a:cs typeface="Arial Black"/>
              </a:defRPr>
            </a:lvl1pPr>
          </a:lstStyle>
          <a:p>
            <a:r>
              <a:rPr lang="en-US" dirty="0"/>
              <a:t>HEADER ARIAL BLACK 36 </a:t>
            </a:r>
            <a:br>
              <a:rPr lang="en-US" dirty="0"/>
            </a:br>
            <a:r>
              <a:rPr lang="en-US" dirty="0"/>
              <a:t>Subhead</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18" name="Content Placeholder 2"/>
          <p:cNvSpPr>
            <a:spLocks noGrp="1"/>
          </p:cNvSpPr>
          <p:nvPr>
            <p:ph idx="18" hasCustomPrompt="1"/>
          </p:nvPr>
        </p:nvSpPr>
        <p:spPr>
          <a:xfrm>
            <a:off x="457200" y="1981200"/>
            <a:ext cx="2514600" cy="3733800"/>
          </a:xfrm>
          <a:prstGeom prst="rect">
            <a:avLst/>
          </a:prstGeom>
        </p:spPr>
        <p:txBody>
          <a:bodyPr/>
          <a:lstStyle>
            <a:lvl1pPr>
              <a:buSzPct val="120000"/>
              <a:defRPr sz="18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photo here</a:t>
            </a:r>
          </a:p>
        </p:txBody>
      </p:sp>
      <p:sp>
        <p:nvSpPr>
          <p:cNvPr id="13" name="Content Placeholder 2"/>
          <p:cNvSpPr>
            <a:spLocks noGrp="1"/>
          </p:cNvSpPr>
          <p:nvPr>
            <p:ph idx="19" hasCustomPrompt="1"/>
          </p:nvPr>
        </p:nvSpPr>
        <p:spPr>
          <a:xfrm>
            <a:off x="3276600" y="1981200"/>
            <a:ext cx="5410200" cy="3657600"/>
          </a:xfrm>
          <a:prstGeom prst="rect">
            <a:avLst/>
          </a:prstGeom>
        </p:spPr>
        <p:txBody>
          <a:bodyPr/>
          <a:lstStyle>
            <a:lvl1pPr>
              <a:buSzPct val="120000"/>
              <a:defRPr sz="2000" b="1" i="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Bullet 1 Calibri 20 bold. </a:t>
            </a:r>
            <a:r>
              <a:rPr lang="en-US" dirty="0">
                <a:solidFill>
                  <a:srgbClr val="139554"/>
                </a:solidFill>
              </a:rPr>
              <a:t>Use emerald color as call out within text.</a:t>
            </a:r>
          </a:p>
          <a:p>
            <a:pPr lvl="0"/>
            <a:r>
              <a:rPr lang="en-US" dirty="0"/>
              <a:t>Bullet 2 Calibri 20 bold.</a:t>
            </a:r>
          </a:p>
          <a:p>
            <a:pPr lvl="1"/>
            <a:r>
              <a:rPr lang="en-US" dirty="0"/>
              <a:t>Second level Calibri 18</a:t>
            </a:r>
          </a:p>
          <a:p>
            <a:pPr lvl="2"/>
            <a:r>
              <a:rPr lang="en-US" dirty="0"/>
              <a:t>Third level Calibri 16</a:t>
            </a:r>
          </a:p>
          <a:p>
            <a:pPr lvl="3"/>
            <a:r>
              <a:rPr lang="en-US" dirty="0"/>
              <a:t>Fourth level Calibri 16</a:t>
            </a:r>
          </a:p>
          <a:p>
            <a:pPr lvl="4"/>
            <a:r>
              <a:rPr lang="en-US" dirty="0"/>
              <a:t>Fifth level Calibri 16</a:t>
            </a:r>
          </a:p>
        </p:txBody>
      </p:sp>
      <p:sp>
        <p:nvSpPr>
          <p:cNvPr id="17"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extLst>
      <p:ext uri="{BB962C8B-B14F-4D97-AF65-F5344CB8AC3E}">
        <p14:creationId xmlns:p14="http://schemas.microsoft.com/office/powerpoint/2010/main" val="365647342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WITH CAPTION">
    <p:spTree>
      <p:nvGrpSpPr>
        <p:cNvPr id="1" name=""/>
        <p:cNvGrpSpPr/>
        <p:nvPr/>
      </p:nvGrpSpPr>
      <p:grpSpPr>
        <a:xfrm>
          <a:off x="0" y="0"/>
          <a:ext cx="0" cy="0"/>
          <a:chOff x="0" y="0"/>
          <a:chExt cx="0" cy="0"/>
        </a:xfrm>
      </p:grpSpPr>
      <p:sp>
        <p:nvSpPr>
          <p:cNvPr id="18" name="Content Placeholder 2"/>
          <p:cNvSpPr>
            <a:spLocks noGrp="1"/>
          </p:cNvSpPr>
          <p:nvPr>
            <p:ph idx="18" hasCustomPrompt="1"/>
          </p:nvPr>
        </p:nvSpPr>
        <p:spPr>
          <a:xfrm>
            <a:off x="0" y="0"/>
            <a:ext cx="9144000" cy="6172200"/>
          </a:xfrm>
          <a:prstGeom prst="rect">
            <a:avLst/>
          </a:prstGeom>
        </p:spPr>
        <p:txBody>
          <a:bodyPr/>
          <a:lstStyle>
            <a:lvl1pPr>
              <a:buSzPct val="120000"/>
              <a:defRPr sz="1800" b="1" i="0" baseline="0">
                <a:solidFill>
                  <a:srgbClr val="313132"/>
                </a:solidFill>
                <a:latin typeface="Calibri"/>
                <a:cs typeface="Calibri"/>
              </a:defRPr>
            </a:lvl1pPr>
            <a:lvl2pPr marL="742950" indent="-285750">
              <a:buSzPct val="57000"/>
              <a:buFont typeface="Lucida Grande"/>
              <a:buChar char="◆"/>
              <a:defRPr sz="1800">
                <a:solidFill>
                  <a:srgbClr val="313132"/>
                </a:solidFill>
                <a:latin typeface="Calibri"/>
                <a:cs typeface="Calibri"/>
              </a:defRPr>
            </a:lvl2pPr>
            <a:lvl3pPr>
              <a:defRPr sz="1600">
                <a:solidFill>
                  <a:srgbClr val="313132"/>
                </a:solidFill>
                <a:latin typeface="Calibri"/>
                <a:cs typeface="Calibri"/>
              </a:defRPr>
            </a:lvl3pPr>
            <a:lvl4pPr marL="1600200" indent="-228600">
              <a:buSzPct val="45000"/>
              <a:buFont typeface="Lucida Grande"/>
              <a:buChar char="◆"/>
              <a:defRPr sz="1600">
                <a:solidFill>
                  <a:srgbClr val="313132"/>
                </a:solidFill>
                <a:latin typeface="Calibri"/>
                <a:cs typeface="Calibri"/>
              </a:defRPr>
            </a:lvl4pPr>
            <a:lvl5pPr marL="2057400" indent="-228600">
              <a:buSzPct val="65000"/>
              <a:buFont typeface="Arial"/>
              <a:buChar char="•"/>
              <a:defRPr sz="1600">
                <a:solidFill>
                  <a:srgbClr val="313132"/>
                </a:solidFill>
                <a:latin typeface="Calibri"/>
                <a:cs typeface="Calibri"/>
              </a:defRPr>
            </a:lvl5pPr>
          </a:lstStyle>
          <a:p>
            <a:pPr lvl="0"/>
            <a:r>
              <a:rPr lang="en-US" dirty="0"/>
              <a:t>Insert photo here</a:t>
            </a:r>
          </a:p>
        </p:txBody>
      </p:sp>
      <p:sp>
        <p:nvSpPr>
          <p:cNvPr id="10" name="Rectangle 9"/>
          <p:cNvSpPr/>
          <p:nvPr userDrawn="1"/>
        </p:nvSpPr>
        <p:spPr>
          <a:xfrm>
            <a:off x="0" y="6172200"/>
            <a:ext cx="1828800" cy="685800"/>
          </a:xfrm>
          <a:prstGeom prst="rect">
            <a:avLst/>
          </a:prstGeom>
          <a:solidFill>
            <a:srgbClr val="1395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828800" y="6172200"/>
            <a:ext cx="7315200" cy="685800"/>
          </a:xfrm>
          <a:prstGeom prst="rect">
            <a:avLst/>
          </a:prstGeom>
          <a:solidFill>
            <a:srgbClr val="E0E1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a:xfrm>
            <a:off x="8458200" y="6391656"/>
            <a:ext cx="381000" cy="304800"/>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fld id="{2785509A-3001-6648-A68D-665AB11DC93F}" type="slidenum">
              <a:rPr lang="en-US" sz="1000" smtClean="0">
                <a:latin typeface="Georgia"/>
                <a:cs typeface="Georgia"/>
              </a:rPr>
              <a:pPr/>
              <a:t>‹#›</a:t>
            </a:fld>
            <a:endParaRPr lang="en-US" sz="1000" dirty="0">
              <a:latin typeface="Georgia"/>
              <a:cs typeface="Georgia"/>
            </a:endParaRPr>
          </a:p>
        </p:txBody>
      </p:sp>
      <p:pic>
        <p:nvPicPr>
          <p:cNvPr id="15" name="Picture 14" descr="MGFF_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91072"/>
            <a:ext cx="909348" cy="438912"/>
          </a:xfrm>
          <a:prstGeom prst="rect">
            <a:avLst/>
          </a:prstGeom>
        </p:spPr>
      </p:pic>
      <p:sp>
        <p:nvSpPr>
          <p:cNvPr id="7" name="Title 1"/>
          <p:cNvSpPr>
            <a:spLocks noGrp="1"/>
          </p:cNvSpPr>
          <p:nvPr>
            <p:ph type="title" hasCustomPrompt="1"/>
          </p:nvPr>
        </p:nvSpPr>
        <p:spPr>
          <a:xfrm>
            <a:off x="301752" y="4142232"/>
            <a:ext cx="8458200" cy="1874520"/>
          </a:xfrm>
          <a:prstGeom prst="rect">
            <a:avLst/>
          </a:prstGeom>
        </p:spPr>
        <p:txBody>
          <a:bodyPr/>
          <a:lstStyle>
            <a:lvl1pPr algn="l">
              <a:defRPr sz="3600" b="1" spc="100" baseline="0">
                <a:solidFill>
                  <a:schemeClr val="bg1"/>
                </a:solidFill>
                <a:latin typeface="Arial Black"/>
                <a:cs typeface="Arial Black"/>
              </a:defRPr>
            </a:lvl1pPr>
          </a:lstStyle>
          <a:p>
            <a:r>
              <a:rPr lang="en-US" dirty="0"/>
              <a:t>PICTURE WITH CAPTION SLIDE</a:t>
            </a:r>
            <a:br>
              <a:rPr lang="en-US" dirty="0"/>
            </a:br>
            <a:r>
              <a:rPr lang="en-US" dirty="0"/>
              <a:t>ARIAL BLACK 36 BOLD.</a:t>
            </a:r>
          </a:p>
        </p:txBody>
      </p:sp>
      <p:sp>
        <p:nvSpPr>
          <p:cNvPr id="11" name="Title 1"/>
          <p:cNvSpPr txBox="1">
            <a:spLocks/>
          </p:cNvSpPr>
          <p:nvPr userDrawn="1"/>
        </p:nvSpPr>
        <p:spPr>
          <a:xfrm>
            <a:off x="5867400" y="6391656"/>
            <a:ext cx="2590800" cy="313944"/>
          </a:xfrm>
          <a:prstGeom prst="rect">
            <a:avLst/>
          </a:prstGeom>
        </p:spPr>
        <p:txBody>
          <a:bodyPr/>
          <a:lstStyle>
            <a:lvl1pPr algn="l" defTabSz="914400" rtl="0" eaLnBrk="1" latinLnBrk="0" hangingPunct="1">
              <a:spcBef>
                <a:spcPct val="0"/>
              </a:spcBef>
              <a:buNone/>
              <a:defRPr sz="2400" b="1" kern="1200" spc="100" baseline="0">
                <a:solidFill>
                  <a:srgbClr val="139554"/>
                </a:solidFill>
                <a:latin typeface="Arial Black"/>
                <a:ea typeface="+mj-ea"/>
                <a:cs typeface="Arial Black"/>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 b="1" i="1" dirty="0">
                <a:solidFill>
                  <a:srgbClr val="139554"/>
                </a:solidFill>
                <a:latin typeface="Georgia"/>
                <a:ea typeface="+mj-ea"/>
                <a:cs typeface="Georgia"/>
              </a:rPr>
              <a:t>www.MIGoodFoodFund.org</a:t>
            </a:r>
          </a:p>
        </p:txBody>
      </p:sp>
    </p:spTree>
    <p:extLst>
      <p:ext uri="{BB962C8B-B14F-4D97-AF65-F5344CB8AC3E}">
        <p14:creationId xmlns:p14="http://schemas.microsoft.com/office/powerpoint/2010/main" val="5982415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63" r:id="rId2"/>
    <p:sldLayoutId id="2147483651" r:id="rId3"/>
    <p:sldLayoutId id="2147483672" r:id="rId4"/>
    <p:sldLayoutId id="2147483671" r:id="rId5"/>
    <p:sldLayoutId id="2147483667" r:id="rId6"/>
    <p:sldLayoutId id="2147483668" r:id="rId7"/>
    <p:sldLayoutId id="2147483670" r:id="rId8"/>
    <p:sldLayoutId id="2147483669" r:id="rId9"/>
    <p:sldLayoutId id="2147483661" r:id="rId10"/>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70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migoodfoodfund.org/submit"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8"/>
          </p:nvPr>
        </p:nvSpPr>
        <p:spPr>
          <a:xfrm>
            <a:off x="304800" y="5029200"/>
            <a:ext cx="8461248" cy="810768"/>
          </a:xfrm>
        </p:spPr>
        <p:txBody>
          <a:bodyPr/>
          <a:lstStyle/>
          <a:p>
            <a:r>
              <a:rPr lang="en-US" dirty="0"/>
              <a:t>GROWING MICHIGAN’S </a:t>
            </a:r>
            <a:br>
              <a:rPr lang="en-US" dirty="0"/>
            </a:br>
            <a:r>
              <a:rPr lang="en-US" dirty="0"/>
              <a:t>GOOD FOOD FUTURE.</a:t>
            </a:r>
          </a:p>
        </p:txBody>
      </p:sp>
    </p:spTree>
    <p:extLst>
      <p:ext uri="{BB962C8B-B14F-4D97-AF65-F5344CB8AC3E}">
        <p14:creationId xmlns:p14="http://schemas.microsoft.com/office/powerpoint/2010/main" val="366480130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90600"/>
          </a:xfrm>
        </p:spPr>
        <p:txBody>
          <a:bodyPr/>
          <a:lstStyle/>
          <a:p>
            <a:r>
              <a:rPr lang="en-US" sz="3600" dirty="0"/>
              <a:t>MICHIGAN GOOD FOOD FUND</a:t>
            </a:r>
            <a:br>
              <a:rPr lang="en-US" sz="3600" dirty="0"/>
            </a:br>
            <a:r>
              <a:rPr lang="en-US" sz="3600" dirty="0"/>
              <a:t>A Unique Strategy</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757" y="1752600"/>
            <a:ext cx="2940106" cy="4305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325" y="3048000"/>
            <a:ext cx="4514850" cy="3009900"/>
          </a:xfrm>
          <a:prstGeom prst="rect">
            <a:avLst/>
          </a:prstGeom>
        </p:spPr>
      </p:pic>
      <p:sp>
        <p:nvSpPr>
          <p:cNvPr id="8" name="Content Placeholder 5"/>
          <p:cNvSpPr>
            <a:spLocks noGrp="1"/>
          </p:cNvSpPr>
          <p:nvPr>
            <p:ph sz="half" idx="4294967295"/>
          </p:nvPr>
        </p:nvSpPr>
        <p:spPr>
          <a:xfrm>
            <a:off x="3752656" y="1752600"/>
            <a:ext cx="4514850" cy="2364526"/>
          </a:xfrm>
          <a:prstGeom prst="rect">
            <a:avLst/>
          </a:prstGeom>
        </p:spPr>
        <p:txBody>
          <a:bodyPr/>
          <a:lstStyle/>
          <a:p>
            <a:pPr marL="0" lvl="0" indent="0">
              <a:buNone/>
            </a:pPr>
            <a:r>
              <a:rPr lang="en-US" sz="2400" b="1" dirty="0">
                <a:solidFill>
                  <a:srgbClr val="313132"/>
                </a:solidFill>
                <a:latin typeface="Calibri"/>
                <a:cs typeface="Calibri"/>
              </a:rPr>
              <a:t>Focus on </a:t>
            </a:r>
            <a:r>
              <a:rPr lang="en-US" sz="2400" b="1" dirty="0">
                <a:solidFill>
                  <a:srgbClr val="139554"/>
                </a:solidFill>
                <a:latin typeface="Calibri"/>
                <a:cs typeface="Calibri"/>
              </a:rPr>
              <a:t>racial &amp; social equity</a:t>
            </a:r>
            <a:r>
              <a:rPr lang="en-US" sz="2400" b="1" dirty="0">
                <a:solidFill>
                  <a:srgbClr val="313132"/>
                </a:solidFill>
                <a:latin typeface="Calibri"/>
                <a:cs typeface="Calibri"/>
              </a:rPr>
              <a:t> to ensure the fund </a:t>
            </a:r>
            <a:r>
              <a:rPr lang="en-US" sz="2400" b="1" dirty="0">
                <a:solidFill>
                  <a:srgbClr val="139554"/>
                </a:solidFill>
                <a:latin typeface="Calibri"/>
                <a:cs typeface="Calibri"/>
              </a:rPr>
              <a:t>benefits underserved residents.</a:t>
            </a:r>
            <a:endParaRPr lang="en-US" sz="2400" b="1" dirty="0">
              <a:solidFill>
                <a:srgbClr val="313132"/>
              </a:solidFill>
              <a:latin typeface="Calibri"/>
              <a:cs typeface="Calibri"/>
            </a:endParaRPr>
          </a:p>
        </p:txBody>
      </p:sp>
    </p:spTree>
    <p:extLst>
      <p:ext uri="{BB962C8B-B14F-4D97-AF65-F5344CB8AC3E}">
        <p14:creationId xmlns:p14="http://schemas.microsoft.com/office/powerpoint/2010/main" val="411045226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90600"/>
          </a:xfrm>
        </p:spPr>
        <p:txBody>
          <a:bodyPr/>
          <a:lstStyle/>
          <a:p>
            <a:r>
              <a:rPr lang="en-US" sz="3600" dirty="0"/>
              <a:t>MICHIGAN GOOD FOOD FUND</a:t>
            </a:r>
            <a:br>
              <a:rPr lang="en-US" sz="3600" dirty="0"/>
            </a:br>
            <a:r>
              <a:rPr lang="en-US" sz="3600" dirty="0"/>
              <a:t>A Unique Strategy</a:t>
            </a:r>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85800" y="1822846"/>
            <a:ext cx="2819400" cy="4229100"/>
          </a:xfrm>
          <a:prstGeom prst="rect">
            <a:avLst/>
          </a:prstGeom>
        </p:spPr>
      </p:pic>
      <p:sp>
        <p:nvSpPr>
          <p:cNvPr id="8" name="Content Placeholder 5"/>
          <p:cNvSpPr>
            <a:spLocks noGrp="1"/>
          </p:cNvSpPr>
          <p:nvPr>
            <p:ph sz="half" idx="4294967295"/>
          </p:nvPr>
        </p:nvSpPr>
        <p:spPr>
          <a:xfrm>
            <a:off x="3737434" y="1796645"/>
            <a:ext cx="4796966" cy="1556155"/>
          </a:xfrm>
          <a:prstGeom prst="rect">
            <a:avLst/>
          </a:prstGeom>
        </p:spPr>
        <p:txBody>
          <a:bodyPr/>
          <a:lstStyle/>
          <a:p>
            <a:pPr marL="0" lvl="0" indent="0">
              <a:buNone/>
            </a:pPr>
            <a:r>
              <a:rPr lang="en-US" sz="2400" b="1" dirty="0">
                <a:solidFill>
                  <a:srgbClr val="313132"/>
                </a:solidFill>
                <a:cs typeface="Calibri"/>
              </a:rPr>
              <a:t>Leverage</a:t>
            </a:r>
            <a:r>
              <a:rPr lang="en-US" sz="2400" dirty="0">
                <a:solidFill>
                  <a:schemeClr val="tx1">
                    <a:lumMod val="50000"/>
                    <a:lumOff val="50000"/>
                  </a:schemeClr>
                </a:solidFill>
              </a:rPr>
              <a:t> </a:t>
            </a:r>
            <a:r>
              <a:rPr lang="en-US" sz="2400" b="1" dirty="0">
                <a:solidFill>
                  <a:srgbClr val="139554"/>
                </a:solidFill>
                <a:cs typeface="Calibri"/>
              </a:rPr>
              <a:t>unique assets in Michigan </a:t>
            </a:r>
            <a:r>
              <a:rPr lang="en-US" sz="2400" b="1" dirty="0">
                <a:solidFill>
                  <a:srgbClr val="313132"/>
                </a:solidFill>
                <a:cs typeface="Calibri"/>
              </a:rPr>
              <a:t>from Michigan Good Food Charter to</a:t>
            </a:r>
            <a:r>
              <a:rPr lang="en-US" sz="2400" b="1" dirty="0">
                <a:solidFill>
                  <a:srgbClr val="52BCC6"/>
                </a:solidFill>
                <a:cs typeface="Georgia"/>
              </a:rPr>
              <a:t> </a:t>
            </a:r>
            <a:r>
              <a:rPr lang="en-US" sz="2400" b="1" dirty="0">
                <a:solidFill>
                  <a:srgbClr val="313132"/>
                </a:solidFill>
                <a:cs typeface="Calibri"/>
              </a:rPr>
              <a:t>Double Up Food </a:t>
            </a:r>
            <a:r>
              <a:rPr lang="en-US" sz="2400" b="1" dirty="0" err="1">
                <a:solidFill>
                  <a:srgbClr val="313132"/>
                </a:solidFill>
                <a:cs typeface="Calibri"/>
              </a:rPr>
              <a:t>Bucks.</a:t>
            </a:r>
            <a:endParaRPr lang="en-US" sz="2400" b="1" dirty="0">
              <a:solidFill>
                <a:srgbClr val="313132"/>
              </a:solidFill>
              <a:cs typeface="Calibri"/>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8080" y="3119911"/>
            <a:ext cx="5151120" cy="2899889"/>
          </a:xfrm>
          <a:prstGeom prst="rect">
            <a:avLst/>
          </a:prstGeom>
        </p:spPr>
      </p:pic>
    </p:spTree>
    <p:extLst>
      <p:ext uri="{BB962C8B-B14F-4D97-AF65-F5344CB8AC3E}">
        <p14:creationId xmlns:p14="http://schemas.microsoft.com/office/powerpoint/2010/main" val="25310851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Advisory Council Partners</a:t>
            </a:r>
          </a:p>
        </p:txBody>
      </p:sp>
      <p:pic>
        <p:nvPicPr>
          <p:cNvPr id="15" name="Picture 14"/>
          <p:cNvPicPr>
            <a:picLocks noChangeAspect="1"/>
          </p:cNvPicPr>
          <p:nvPr/>
        </p:nvPicPr>
        <p:blipFill>
          <a:blip r:embed="rId3"/>
          <a:stretch>
            <a:fillRect/>
          </a:stretch>
        </p:blipFill>
        <p:spPr>
          <a:xfrm>
            <a:off x="457200" y="1676400"/>
            <a:ext cx="8304015" cy="4138614"/>
          </a:xfrm>
          <a:prstGeom prst="rect">
            <a:avLst/>
          </a:prstGeom>
        </p:spPr>
      </p:pic>
    </p:spTree>
    <p:extLst>
      <p:ext uri="{BB962C8B-B14F-4D97-AF65-F5344CB8AC3E}">
        <p14:creationId xmlns:p14="http://schemas.microsoft.com/office/powerpoint/2010/main" val="316082706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Core Fund Partners</a:t>
            </a:r>
          </a:p>
        </p:txBody>
      </p:sp>
      <p:pic>
        <p:nvPicPr>
          <p:cNvPr id="8" name="Picture 4" descr="H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9128" y="2973998"/>
            <a:ext cx="786126" cy="90523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www.charterlenders.org/wp-content/uploads/2014/03/capital-impac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91" y="1891553"/>
            <a:ext cx="1600200" cy="79057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471362" y="5221777"/>
            <a:ext cx="1721659" cy="608515"/>
            <a:chOff x="-120030" y="1650782"/>
            <a:chExt cx="4457143" cy="1575363"/>
          </a:xfrm>
        </p:grpSpPr>
        <p:sp>
          <p:nvSpPr>
            <p:cNvPr id="11" name="Rectangle 10"/>
            <p:cNvSpPr/>
            <p:nvPr/>
          </p:nvSpPr>
          <p:spPr>
            <a:xfrm>
              <a:off x="1371600" y="1650782"/>
              <a:ext cx="2965513" cy="157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9052" b="10939"/>
            <a:stretch/>
          </p:blipFill>
          <p:spPr>
            <a:xfrm>
              <a:off x="-120030" y="1681525"/>
              <a:ext cx="4457143" cy="1524001"/>
            </a:xfrm>
            <a:prstGeom prst="rect">
              <a:avLst/>
            </a:prstGeom>
          </p:spPr>
        </p:pic>
      </p:grpSp>
      <p:sp>
        <p:nvSpPr>
          <p:cNvPr id="13" name="Content Placeholder 2"/>
          <p:cNvSpPr>
            <a:spLocks noGrp="1"/>
          </p:cNvSpPr>
          <p:nvPr>
            <p:ph idx="4294967295"/>
          </p:nvPr>
        </p:nvSpPr>
        <p:spPr>
          <a:xfrm>
            <a:off x="2895600" y="1891554"/>
            <a:ext cx="6096000" cy="4141694"/>
          </a:xfrm>
          <a:prstGeom prst="rect">
            <a:avLst/>
          </a:prstGeom>
        </p:spPr>
        <p:txBody>
          <a:bodyPr/>
          <a:lstStyle/>
          <a:p>
            <a:pPr>
              <a:spcBef>
                <a:spcPts val="0"/>
              </a:spcBef>
            </a:pPr>
            <a:r>
              <a:rPr lang="en-US" sz="2200" b="1" dirty="0">
                <a:solidFill>
                  <a:schemeClr val="tx1">
                    <a:lumMod val="85000"/>
                    <a:lumOff val="15000"/>
                  </a:schemeClr>
                </a:solidFill>
              </a:rPr>
              <a:t>Capital Impact Partners</a:t>
            </a:r>
            <a:endParaRPr lang="en-US" sz="2200" dirty="0">
              <a:solidFill>
                <a:schemeClr val="tx1">
                  <a:lumMod val="85000"/>
                  <a:lumOff val="15000"/>
                </a:schemeClr>
              </a:solidFill>
            </a:endParaRPr>
          </a:p>
          <a:p>
            <a:pPr lvl="1">
              <a:spcBef>
                <a:spcPts val="0"/>
              </a:spcBef>
              <a:spcAft>
                <a:spcPts val="1000"/>
              </a:spcAft>
            </a:pPr>
            <a:r>
              <a:rPr lang="en-US" sz="1800" b="0" dirty="0">
                <a:solidFill>
                  <a:schemeClr val="tx1">
                    <a:lumMod val="85000"/>
                    <a:lumOff val="15000"/>
                  </a:schemeClr>
                </a:solidFill>
              </a:rPr>
              <a:t>Fund manager</a:t>
            </a:r>
          </a:p>
          <a:p>
            <a:pPr>
              <a:spcBef>
                <a:spcPts val="0"/>
              </a:spcBef>
            </a:pPr>
            <a:r>
              <a:rPr lang="en-US" sz="2200" b="1" dirty="0">
                <a:solidFill>
                  <a:schemeClr val="tx1">
                    <a:lumMod val="85000"/>
                    <a:lumOff val="15000"/>
                  </a:schemeClr>
                </a:solidFill>
              </a:rPr>
              <a:t>Fair Food Network</a:t>
            </a:r>
            <a:endParaRPr lang="en-US" sz="2200" dirty="0">
              <a:solidFill>
                <a:schemeClr val="tx1">
                  <a:lumMod val="85000"/>
                  <a:lumOff val="15000"/>
                </a:schemeClr>
              </a:solidFill>
            </a:endParaRPr>
          </a:p>
          <a:p>
            <a:pPr lvl="1">
              <a:spcBef>
                <a:spcPts val="0"/>
              </a:spcBef>
              <a:spcAft>
                <a:spcPts val="600"/>
              </a:spcAft>
            </a:pPr>
            <a:r>
              <a:rPr lang="en-US" sz="1800" b="0" dirty="0">
                <a:solidFill>
                  <a:schemeClr val="tx1">
                    <a:lumMod val="85000"/>
                    <a:lumOff val="15000"/>
                  </a:schemeClr>
                </a:solidFill>
              </a:rPr>
              <a:t>Communications</a:t>
            </a:r>
          </a:p>
          <a:p>
            <a:pPr lvl="1">
              <a:spcBef>
                <a:spcPts val="0"/>
              </a:spcBef>
              <a:spcAft>
                <a:spcPts val="600"/>
              </a:spcAft>
            </a:pPr>
            <a:r>
              <a:rPr lang="en-US" sz="1800" dirty="0">
                <a:solidFill>
                  <a:schemeClr val="tx1">
                    <a:lumMod val="85000"/>
                    <a:lumOff val="15000"/>
                  </a:schemeClr>
                </a:solidFill>
              </a:rPr>
              <a:t>Pipeline &amp; B</a:t>
            </a:r>
            <a:r>
              <a:rPr lang="en-US" sz="1800" b="0" dirty="0">
                <a:solidFill>
                  <a:schemeClr val="tx1">
                    <a:lumMod val="85000"/>
                    <a:lumOff val="15000"/>
                  </a:schemeClr>
                </a:solidFill>
              </a:rPr>
              <a:t>usiness Assistance: Retail &amp; Small-batch processing  projects</a:t>
            </a:r>
          </a:p>
          <a:p>
            <a:r>
              <a:rPr lang="en-US" sz="2200" b="1" dirty="0">
                <a:solidFill>
                  <a:schemeClr val="tx1">
                    <a:lumMod val="85000"/>
                    <a:lumOff val="15000"/>
                  </a:schemeClr>
                </a:solidFill>
              </a:rPr>
              <a:t>MSU Center for Regional Food Systems</a:t>
            </a:r>
            <a:endParaRPr lang="en-US" sz="2200" dirty="0">
              <a:solidFill>
                <a:schemeClr val="tx1">
                  <a:lumMod val="85000"/>
                  <a:lumOff val="15000"/>
                </a:schemeClr>
              </a:solidFill>
            </a:endParaRPr>
          </a:p>
          <a:p>
            <a:pPr lvl="1">
              <a:spcBef>
                <a:spcPts val="0"/>
              </a:spcBef>
              <a:spcAft>
                <a:spcPts val="1000"/>
              </a:spcAft>
            </a:pPr>
            <a:r>
              <a:rPr lang="en-US" sz="1800" b="0" dirty="0">
                <a:solidFill>
                  <a:schemeClr val="tx1">
                    <a:lumMod val="85000"/>
                    <a:lumOff val="15000"/>
                  </a:schemeClr>
                </a:solidFill>
              </a:rPr>
              <a:t>Pipeline &amp; Business Assistance: Agricultural production, aggregation, distribution &amp; processing projects</a:t>
            </a:r>
          </a:p>
          <a:p>
            <a:pPr>
              <a:spcBef>
                <a:spcPts val="0"/>
              </a:spcBef>
            </a:pPr>
            <a:r>
              <a:rPr lang="en-US" sz="2200" b="1" dirty="0">
                <a:solidFill>
                  <a:schemeClr val="tx1">
                    <a:lumMod val="85000"/>
                    <a:lumOff val="15000"/>
                  </a:schemeClr>
                </a:solidFill>
              </a:rPr>
              <a:t>W.K. Kellogg Foundation</a:t>
            </a:r>
            <a:endParaRPr lang="en-US" sz="2200" dirty="0">
              <a:solidFill>
                <a:schemeClr val="tx1">
                  <a:lumMod val="85000"/>
                  <a:lumOff val="15000"/>
                </a:schemeClr>
              </a:solidFill>
            </a:endParaRPr>
          </a:p>
          <a:p>
            <a:pPr lvl="1"/>
            <a:r>
              <a:rPr lang="en-US" sz="1800" dirty="0">
                <a:solidFill>
                  <a:schemeClr val="tx1">
                    <a:lumMod val="85000"/>
                    <a:lumOff val="15000"/>
                  </a:schemeClr>
                </a:solidFill>
              </a:rPr>
              <a:t>F</a:t>
            </a:r>
            <a:r>
              <a:rPr lang="en-US" sz="1800" b="0" dirty="0">
                <a:solidFill>
                  <a:schemeClr val="tx1">
                    <a:lumMod val="85000"/>
                    <a:lumOff val="15000"/>
                  </a:schemeClr>
                </a:solidFill>
              </a:rPr>
              <a:t>und supporter &amp; investor</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249" y="4367493"/>
            <a:ext cx="2608055" cy="318860"/>
          </a:xfrm>
          <a:prstGeom prst="rect">
            <a:avLst/>
          </a:prstGeom>
        </p:spPr>
      </p:pic>
    </p:spTree>
    <p:extLst>
      <p:ext uri="{BB962C8B-B14F-4D97-AF65-F5344CB8AC3E}">
        <p14:creationId xmlns:p14="http://schemas.microsoft.com/office/powerpoint/2010/main" val="288504570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r="-2220"/>
          <a:stretch/>
        </p:blipFill>
        <p:spPr>
          <a:xfrm>
            <a:off x="333962" y="1981200"/>
            <a:ext cx="4009438" cy="3953069"/>
          </a:xfrm>
        </p:spPr>
      </p:pic>
      <p:sp>
        <p:nvSpPr>
          <p:cNvPr id="4" name="Content Placeholder 3"/>
          <p:cNvSpPr>
            <a:spLocks noGrp="1"/>
          </p:cNvSpPr>
          <p:nvPr>
            <p:ph idx="19"/>
          </p:nvPr>
        </p:nvSpPr>
        <p:spPr>
          <a:xfrm>
            <a:off x="4419600" y="1981200"/>
            <a:ext cx="4267200" cy="3886200"/>
          </a:xfrm>
        </p:spPr>
        <p:txBody>
          <a:bodyPr/>
          <a:lstStyle/>
          <a:p>
            <a:pPr marL="0" lvl="0" indent="0">
              <a:buNone/>
            </a:pPr>
            <a:r>
              <a:rPr lang="en-US" sz="2200" dirty="0">
                <a:solidFill>
                  <a:srgbClr val="52BCC6"/>
                </a:solidFill>
                <a:latin typeface="Georgia"/>
                <a:cs typeface="Georgia"/>
              </a:rPr>
              <a:t>$30 Million Available </a:t>
            </a:r>
          </a:p>
          <a:p>
            <a:pPr lvl="0">
              <a:spcAft>
                <a:spcPts val="600"/>
              </a:spcAft>
            </a:pPr>
            <a:r>
              <a:rPr lang="en-US" sz="2400" dirty="0"/>
              <a:t>Loans</a:t>
            </a:r>
          </a:p>
          <a:p>
            <a:pPr lvl="1"/>
            <a:r>
              <a:rPr lang="en-US" sz="2000" dirty="0"/>
              <a:t>$250K+ managed by Capital Impact</a:t>
            </a:r>
          </a:p>
          <a:p>
            <a:pPr lvl="1"/>
            <a:r>
              <a:rPr lang="en-US" sz="2000" dirty="0"/>
              <a:t>Under $250K managed by intermediaries</a:t>
            </a:r>
          </a:p>
          <a:p>
            <a:pPr>
              <a:spcAft>
                <a:spcPts val="600"/>
              </a:spcAft>
            </a:pPr>
            <a:r>
              <a:rPr lang="en-US" sz="2400" dirty="0"/>
              <a:t>New Market Tax Credits</a:t>
            </a:r>
          </a:p>
          <a:p>
            <a:pPr lvl="1">
              <a:spcAft>
                <a:spcPts val="1200"/>
              </a:spcAft>
            </a:pPr>
            <a:r>
              <a:rPr lang="en-US" sz="2000" dirty="0"/>
              <a:t>For projects larger than $5 million </a:t>
            </a:r>
          </a:p>
          <a:p>
            <a:pPr>
              <a:spcAft>
                <a:spcPts val="600"/>
              </a:spcAft>
            </a:pPr>
            <a:endParaRPr lang="en-US" sz="2400" dirty="0"/>
          </a:p>
          <a:p>
            <a:pPr marL="0" indent="0">
              <a:buNone/>
            </a:pPr>
            <a:endParaRPr lang="en-US" sz="2000" dirty="0"/>
          </a:p>
          <a:p>
            <a:pPr marL="0" indent="0">
              <a:buNone/>
            </a:pPr>
            <a:endParaRPr lang="en-US" dirty="0"/>
          </a:p>
        </p:txBody>
      </p:sp>
      <p:sp>
        <p:nvSpPr>
          <p:cNvPr id="6" name="Title 1"/>
          <p:cNvSpPr>
            <a:spLocks noGrp="1"/>
          </p:cNvSpPr>
          <p:nvPr>
            <p:ph type="title"/>
          </p:nvPr>
        </p:nvSpPr>
        <p:spPr>
          <a:xfrm>
            <a:off x="457200" y="304800"/>
            <a:ext cx="8229600" cy="990600"/>
          </a:xfrm>
        </p:spPr>
        <p:txBody>
          <a:bodyPr/>
          <a:lstStyle/>
          <a:p>
            <a:r>
              <a:rPr lang="en-US" sz="3600" dirty="0"/>
              <a:t>MICHIGAN GOOD FOOD FUND</a:t>
            </a:r>
            <a:br>
              <a:rPr lang="en-US" sz="3600" dirty="0"/>
            </a:br>
            <a:r>
              <a:rPr lang="en-US" sz="3600" dirty="0"/>
              <a:t>Financing</a:t>
            </a:r>
          </a:p>
        </p:txBody>
      </p:sp>
    </p:spTree>
    <p:extLst>
      <p:ext uri="{BB962C8B-B14F-4D97-AF65-F5344CB8AC3E}">
        <p14:creationId xmlns:p14="http://schemas.microsoft.com/office/powerpoint/2010/main" val="367543876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a:xfrm>
            <a:off x="5181600" y="1981200"/>
            <a:ext cx="3505200" cy="3886200"/>
          </a:xfrm>
        </p:spPr>
        <p:txBody>
          <a:bodyPr/>
          <a:lstStyle/>
          <a:p>
            <a:pPr marL="0" indent="0">
              <a:buNone/>
            </a:pPr>
            <a:r>
              <a:rPr lang="en-US" sz="2400" dirty="0"/>
              <a:t>Michigan Good Food Fund is providing a range of </a:t>
            </a:r>
            <a:r>
              <a:rPr lang="en-US" sz="2400" dirty="0">
                <a:solidFill>
                  <a:srgbClr val="139554"/>
                </a:solidFill>
              </a:rPr>
              <a:t>business assistance </a:t>
            </a:r>
            <a:r>
              <a:rPr lang="en-US" sz="2400" dirty="0"/>
              <a:t>to help entrepreneurs take their ventures to the next level and </a:t>
            </a:r>
            <a:r>
              <a:rPr lang="en-US" sz="2400" dirty="0">
                <a:solidFill>
                  <a:srgbClr val="139554"/>
                </a:solidFill>
              </a:rPr>
              <a:t>prepare for financing.</a:t>
            </a:r>
            <a:endParaRPr lang="en-US" sz="2400" dirty="0"/>
          </a:p>
          <a:p>
            <a:endParaRPr lang="en-US" sz="2400" dirty="0"/>
          </a:p>
          <a:p>
            <a:pPr marL="0" lvl="0" indent="0">
              <a:buNone/>
            </a:pPr>
            <a:endParaRPr lang="en-US" sz="2400" dirty="0"/>
          </a:p>
          <a:p>
            <a:pPr marL="0" indent="0">
              <a:buNone/>
            </a:pPr>
            <a:endParaRPr lang="en-US" dirty="0"/>
          </a:p>
        </p:txBody>
      </p:sp>
      <p:sp>
        <p:nvSpPr>
          <p:cNvPr id="6" name="Title 1"/>
          <p:cNvSpPr>
            <a:spLocks noGrp="1"/>
          </p:cNvSpPr>
          <p:nvPr>
            <p:ph type="title"/>
          </p:nvPr>
        </p:nvSpPr>
        <p:spPr>
          <a:xfrm>
            <a:off x="457200" y="304800"/>
            <a:ext cx="8229600" cy="990600"/>
          </a:xfrm>
        </p:spPr>
        <p:txBody>
          <a:bodyPr/>
          <a:lstStyle/>
          <a:p>
            <a:r>
              <a:rPr lang="en-US" sz="3600" dirty="0"/>
              <a:t>MICHIGAN GOOD FOOD FUND</a:t>
            </a:r>
            <a:br>
              <a:rPr lang="en-US" sz="3600" dirty="0"/>
            </a:br>
            <a:r>
              <a:rPr lang="en-US" sz="3600" dirty="0"/>
              <a:t>Business Assistance</a:t>
            </a:r>
          </a:p>
        </p:txBody>
      </p:sp>
      <p:sp>
        <p:nvSpPr>
          <p:cNvPr id="2" name="Content Placeholder 1"/>
          <p:cNvSpPr>
            <a:spLocks noGrp="1"/>
          </p:cNvSpPr>
          <p:nvPr>
            <p:ph idx="18"/>
          </p:nvPr>
        </p:nvSpPr>
        <p:spPr/>
        <p:txBody>
          <a:bodyPr/>
          <a:lstStyle/>
          <a:p>
            <a:endParaRPr lang="en-US"/>
          </a:p>
        </p:txBody>
      </p:sp>
      <p:pic>
        <p:nvPicPr>
          <p:cNvPr id="7" name="Picture 2" descr="C:\Users\eengelhard\Desktop\Business Model Canva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399" y="1807426"/>
            <a:ext cx="4386264" cy="418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98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Business Assistance</a:t>
            </a:r>
          </a:p>
        </p:txBody>
      </p:sp>
      <p:sp>
        <p:nvSpPr>
          <p:cNvPr id="7" name="Content Placeholder 5"/>
          <p:cNvSpPr>
            <a:spLocks noGrp="1"/>
          </p:cNvSpPr>
          <p:nvPr>
            <p:ph sz="half" idx="4294967295"/>
          </p:nvPr>
        </p:nvSpPr>
        <p:spPr>
          <a:xfrm>
            <a:off x="3962400" y="1676400"/>
            <a:ext cx="5029200" cy="4343037"/>
          </a:xfrm>
          <a:prstGeom prst="rect">
            <a:avLst/>
          </a:prstGeom>
        </p:spPr>
        <p:txBody>
          <a:bodyPr/>
          <a:lstStyle/>
          <a:p>
            <a:pPr marL="0" indent="0">
              <a:spcAft>
                <a:spcPts val="600"/>
              </a:spcAft>
              <a:buNone/>
            </a:pPr>
            <a:r>
              <a:rPr lang="en-US" sz="2200" b="1" dirty="0">
                <a:solidFill>
                  <a:srgbClr val="52BCC6"/>
                </a:solidFill>
                <a:latin typeface="Georgia"/>
                <a:cs typeface="Georgia"/>
              </a:rPr>
              <a:t>What types of business assistance is available?</a:t>
            </a:r>
          </a:p>
          <a:p>
            <a:pPr marL="0" indent="0">
              <a:spcAft>
                <a:spcPts val="600"/>
              </a:spcAft>
              <a:buNone/>
            </a:pPr>
            <a:r>
              <a:rPr lang="en-US" sz="2200" b="1" dirty="0">
                <a:solidFill>
                  <a:srgbClr val="313132"/>
                </a:solidFill>
                <a:latin typeface="Calibri"/>
                <a:cs typeface="Calibri"/>
              </a:rPr>
              <a:t>Consulting Network: </a:t>
            </a:r>
          </a:p>
          <a:p>
            <a:pPr>
              <a:spcAft>
                <a:spcPts val="600"/>
              </a:spcAft>
            </a:pPr>
            <a:r>
              <a:rPr lang="en-US" sz="2200" dirty="0">
                <a:solidFill>
                  <a:srgbClr val="313132"/>
                </a:solidFill>
              </a:rPr>
              <a:t>One-on-one support to better prepare projects for financing.</a:t>
            </a:r>
          </a:p>
          <a:p>
            <a:pPr marL="0" indent="0">
              <a:spcAft>
                <a:spcPts val="600"/>
              </a:spcAft>
              <a:buNone/>
            </a:pPr>
            <a:r>
              <a:rPr lang="en-US" sz="2200" b="1" dirty="0">
                <a:solidFill>
                  <a:srgbClr val="313132"/>
                </a:solidFill>
              </a:rPr>
              <a:t>Courses:</a:t>
            </a:r>
          </a:p>
          <a:p>
            <a:pPr>
              <a:spcBef>
                <a:spcPts val="0"/>
              </a:spcBef>
              <a:spcAft>
                <a:spcPts val="600"/>
              </a:spcAft>
            </a:pPr>
            <a:r>
              <a:rPr lang="en-US" sz="2200" dirty="0">
                <a:solidFill>
                  <a:srgbClr val="313132"/>
                </a:solidFill>
              </a:rPr>
              <a:t>Bodega Bootcamp</a:t>
            </a:r>
          </a:p>
          <a:p>
            <a:pPr>
              <a:spcBef>
                <a:spcPts val="0"/>
              </a:spcBef>
              <a:spcAft>
                <a:spcPts val="600"/>
              </a:spcAft>
            </a:pPr>
            <a:r>
              <a:rPr lang="en-US" sz="2200" dirty="0">
                <a:solidFill>
                  <a:srgbClr val="313132"/>
                </a:solidFill>
              </a:rPr>
              <a:t>Business Bootcamp</a:t>
            </a:r>
          </a:p>
          <a:p>
            <a:pPr>
              <a:spcBef>
                <a:spcPts val="0"/>
              </a:spcBef>
              <a:spcAft>
                <a:spcPts val="600"/>
              </a:spcAft>
            </a:pPr>
            <a:r>
              <a:rPr lang="en-US" sz="2200" dirty="0">
                <a:solidFill>
                  <a:srgbClr val="313132"/>
                </a:solidFill>
                <a:latin typeface="Calibri"/>
                <a:cs typeface="Calibri"/>
              </a:rPr>
              <a:t>Webinars &amp; </a:t>
            </a:r>
            <a:r>
              <a:rPr lang="en-US" sz="2200" dirty="0">
                <a:solidFill>
                  <a:srgbClr val="313132"/>
                </a:solidFill>
                <a:latin typeface="Calibri"/>
              </a:rPr>
              <a:t>Workshops on product positioning, food &amp; safety, licensing, etc.</a:t>
            </a:r>
          </a:p>
        </p:txBody>
      </p:sp>
      <p:pic>
        <p:nvPicPr>
          <p:cNvPr id="8" name="Picture 3" descr="C:\Users\eengelhard\Pictures\FFN Photos\MGFF\MGFF_PeppersInJar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035" t="1643" b="1"/>
          <a:stretch/>
        </p:blipFill>
        <p:spPr bwMode="auto">
          <a:xfrm>
            <a:off x="0" y="1600200"/>
            <a:ext cx="3733800" cy="456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148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lstStyle/>
          <a:p>
            <a:r>
              <a:rPr lang="en-US" sz="3600" dirty="0"/>
              <a:t>BUSINESS ASSISTANCE</a:t>
            </a:r>
            <a:br>
              <a:rPr lang="en-US" sz="3600" dirty="0"/>
            </a:br>
            <a:r>
              <a:rPr lang="en-US" sz="3000" dirty="0"/>
              <a:t>Consulting Network</a:t>
            </a:r>
          </a:p>
        </p:txBody>
      </p:sp>
      <p:sp>
        <p:nvSpPr>
          <p:cNvPr id="8" name="Content Placeholder 2"/>
          <p:cNvSpPr>
            <a:spLocks noGrp="1"/>
          </p:cNvSpPr>
          <p:nvPr>
            <p:ph idx="4294967295"/>
          </p:nvPr>
        </p:nvSpPr>
        <p:spPr>
          <a:xfrm>
            <a:off x="228600" y="1905000"/>
            <a:ext cx="8534400" cy="3733800"/>
          </a:xfrm>
          <a:prstGeom prst="rect">
            <a:avLst/>
          </a:prstGeom>
        </p:spPr>
        <p:txBody>
          <a:bodyPr/>
          <a:lstStyle/>
          <a:p>
            <a:pPr>
              <a:spcBef>
                <a:spcPts val="0"/>
              </a:spcBef>
              <a:spcAft>
                <a:spcPts val="1200"/>
              </a:spcAft>
            </a:pPr>
            <a:r>
              <a:rPr lang="en-US" sz="2200" dirty="0"/>
              <a:t>The Fund is building a statewide wide </a:t>
            </a:r>
            <a:r>
              <a:rPr lang="en-US" sz="2200" b="1" dirty="0">
                <a:solidFill>
                  <a:srgbClr val="139554"/>
                </a:solidFill>
              </a:rPr>
              <a:t>network of preferred consultants</a:t>
            </a:r>
            <a:r>
              <a:rPr lang="en-US" sz="2200" dirty="0"/>
              <a:t>. </a:t>
            </a:r>
          </a:p>
          <a:p>
            <a:pPr>
              <a:spcBef>
                <a:spcPts val="0"/>
              </a:spcBef>
              <a:spcAft>
                <a:spcPts val="1200"/>
              </a:spcAft>
            </a:pPr>
            <a:r>
              <a:rPr lang="en-US" sz="2200" dirty="0"/>
              <a:t>Consultants are </a:t>
            </a:r>
            <a:r>
              <a:rPr lang="en-US" sz="2200" b="1" dirty="0">
                <a:solidFill>
                  <a:srgbClr val="139554"/>
                </a:solidFill>
              </a:rPr>
              <a:t>identified and vetted for expertise</a:t>
            </a:r>
            <a:r>
              <a:rPr lang="en-US" sz="2200" dirty="0"/>
              <a:t> in a variety of areas: financial management, business planning, food safety compliance, licensing, retail/grocery operations, logistics management, marketing, product packaging, and more.</a:t>
            </a:r>
          </a:p>
          <a:p>
            <a:pPr>
              <a:spcBef>
                <a:spcPts val="0"/>
              </a:spcBef>
              <a:spcAft>
                <a:spcPts val="1200"/>
              </a:spcAft>
            </a:pPr>
            <a:r>
              <a:rPr lang="en-US" sz="2200" dirty="0"/>
              <a:t>We match enterprises with consultants for 1:1 business assistance. </a:t>
            </a:r>
          </a:p>
          <a:p>
            <a:pPr>
              <a:spcBef>
                <a:spcPts val="0"/>
              </a:spcBef>
              <a:spcAft>
                <a:spcPts val="1200"/>
              </a:spcAft>
            </a:pPr>
            <a:r>
              <a:rPr lang="en-US" sz="2200" dirty="0"/>
              <a:t>We also tap this network to provide training and facilitation for specific workshops and </a:t>
            </a:r>
            <a:r>
              <a:rPr lang="en-US" sz="2200" dirty="0" err="1"/>
              <a:t>bootcamps</a:t>
            </a:r>
            <a:r>
              <a:rPr lang="en-US" sz="2200" dirty="0"/>
              <a:t>. </a:t>
            </a:r>
          </a:p>
        </p:txBody>
      </p:sp>
    </p:spTree>
    <p:extLst>
      <p:ext uri="{BB962C8B-B14F-4D97-AF65-F5344CB8AC3E}">
        <p14:creationId xmlns:p14="http://schemas.microsoft.com/office/powerpoint/2010/main" val="381718730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4" y="3886200"/>
            <a:ext cx="9142186" cy="2286000"/>
          </a:xfrm>
          <a:prstGeom prst="rect">
            <a:avLst/>
          </a:prstGeom>
          <a:solidFill>
            <a:srgbClr val="EC5E1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28600" y="4876800"/>
            <a:ext cx="8647793" cy="708660"/>
          </a:xfrm>
        </p:spPr>
        <p:txBody>
          <a:bodyPr/>
          <a:lstStyle/>
          <a:p>
            <a:r>
              <a:rPr lang="en-US" sz="4000" dirty="0"/>
              <a:t>ELIGIBILITY OF APPLICANTS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218" r="169"/>
          <a:stretch/>
        </p:blipFill>
        <p:spPr>
          <a:xfrm>
            <a:off x="-1" y="0"/>
            <a:ext cx="9144001" cy="4343400"/>
          </a:xfrm>
          <a:prstGeom prst="rect">
            <a:avLst/>
          </a:prstGeom>
        </p:spPr>
      </p:pic>
    </p:spTree>
    <p:extLst>
      <p:ext uri="{BB962C8B-B14F-4D97-AF65-F5344CB8AC3E}">
        <p14:creationId xmlns:p14="http://schemas.microsoft.com/office/powerpoint/2010/main" val="363811051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Eligibility: Entities</a:t>
            </a:r>
          </a:p>
        </p:txBody>
      </p:sp>
      <p:sp>
        <p:nvSpPr>
          <p:cNvPr id="7" name="Content Placeholder 5"/>
          <p:cNvSpPr>
            <a:spLocks noGrp="1"/>
          </p:cNvSpPr>
          <p:nvPr>
            <p:ph sz="half" idx="4294967295"/>
          </p:nvPr>
        </p:nvSpPr>
        <p:spPr>
          <a:xfrm>
            <a:off x="4572000" y="1852112"/>
            <a:ext cx="4419600" cy="4167688"/>
          </a:xfrm>
          <a:prstGeom prst="rect">
            <a:avLst/>
          </a:prstGeom>
        </p:spPr>
        <p:txBody>
          <a:bodyPr/>
          <a:lstStyle/>
          <a:p>
            <a:pPr marL="0" indent="0">
              <a:spcAft>
                <a:spcPts val="600"/>
              </a:spcAft>
              <a:buNone/>
            </a:pPr>
            <a:r>
              <a:rPr lang="en-US" sz="2200" b="1" dirty="0">
                <a:solidFill>
                  <a:srgbClr val="52BCC6"/>
                </a:solidFill>
                <a:latin typeface="Georgia"/>
                <a:cs typeface="Georgia"/>
              </a:rPr>
              <a:t>What types of entities does the Fund support?</a:t>
            </a:r>
          </a:p>
          <a:p>
            <a:pPr marL="0" indent="0">
              <a:spcAft>
                <a:spcPts val="600"/>
              </a:spcAft>
              <a:buNone/>
            </a:pPr>
            <a:r>
              <a:rPr lang="en-US" sz="2200" b="1" dirty="0">
                <a:solidFill>
                  <a:srgbClr val="313132"/>
                </a:solidFill>
                <a:latin typeface="Calibri"/>
                <a:cs typeface="Calibri"/>
              </a:rPr>
              <a:t>Existing enterprises that want to expand their businesses.</a:t>
            </a:r>
          </a:p>
          <a:p>
            <a:pPr>
              <a:spcAft>
                <a:spcPts val="600"/>
              </a:spcAft>
            </a:pPr>
            <a:r>
              <a:rPr lang="en-US" sz="2200" b="1" dirty="0">
                <a:solidFill>
                  <a:srgbClr val="313132"/>
                </a:solidFill>
                <a:latin typeface="Calibri"/>
                <a:cs typeface="Calibri"/>
              </a:rPr>
              <a:t>For-profits</a:t>
            </a:r>
          </a:p>
          <a:p>
            <a:pPr>
              <a:spcAft>
                <a:spcPts val="600"/>
              </a:spcAft>
            </a:pPr>
            <a:r>
              <a:rPr lang="en-US" sz="2200" b="1" dirty="0">
                <a:solidFill>
                  <a:srgbClr val="313132"/>
                </a:solidFill>
                <a:latin typeface="Calibri"/>
                <a:cs typeface="Calibri"/>
              </a:rPr>
              <a:t>Nonprofit organizations</a:t>
            </a:r>
          </a:p>
          <a:p>
            <a:pPr>
              <a:spcAft>
                <a:spcPts val="600"/>
              </a:spcAft>
            </a:pPr>
            <a:r>
              <a:rPr lang="en-US" sz="2200" b="1" dirty="0">
                <a:solidFill>
                  <a:srgbClr val="313132"/>
                </a:solidFill>
                <a:latin typeface="Calibri"/>
                <a:cs typeface="Calibri"/>
              </a:rPr>
              <a:t>Cooperatives </a:t>
            </a:r>
            <a:br>
              <a:rPr lang="en-US" sz="2200" b="1" dirty="0">
                <a:solidFill>
                  <a:srgbClr val="313132"/>
                </a:solidFill>
                <a:latin typeface="Calibri"/>
                <a:cs typeface="Calibri"/>
              </a:rPr>
            </a:br>
            <a:r>
              <a:rPr lang="en-US" sz="2200" dirty="0">
                <a:solidFill>
                  <a:srgbClr val="313132"/>
                </a:solidFill>
                <a:latin typeface="Calibri"/>
                <a:cs typeface="Calibri"/>
              </a:rPr>
              <a:t>(open to the public without requiring membership or non-exclusive membership)</a:t>
            </a:r>
          </a:p>
          <a:p>
            <a:pPr marL="0" indent="0">
              <a:spcBef>
                <a:spcPts val="0"/>
              </a:spcBef>
              <a:buNone/>
            </a:pPr>
            <a:r>
              <a:rPr lang="en-US" sz="2200" b="1" i="1" dirty="0">
                <a:solidFill>
                  <a:srgbClr val="313132"/>
                </a:solidFill>
                <a:latin typeface="Calibri"/>
                <a:cs typeface="Calibri"/>
              </a:rPr>
              <a:t> </a:t>
            </a:r>
          </a:p>
        </p:txBody>
      </p:sp>
      <p:pic>
        <p:nvPicPr>
          <p:cNvPr id="8" name="Content Placeholder 5" descr="MG2.jpg"/>
          <p:cNvPicPr>
            <a:picLocks noGrp="1" noChangeAspect="1"/>
          </p:cNvPicPr>
          <p:nvPr/>
        </p:nvPicPr>
        <p:blipFill rotWithShape="1">
          <a:blip r:embed="rId3">
            <a:extLst>
              <a:ext uri="{28A0092B-C50C-407E-A947-70E740481C1C}">
                <a14:useLocalDpi xmlns:a14="http://schemas.microsoft.com/office/drawing/2010/main" val="0"/>
              </a:ext>
            </a:extLst>
          </a:blip>
          <a:srcRect l="13333" r="40000" b="25926"/>
          <a:stretch/>
        </p:blipFill>
        <p:spPr>
          <a:xfrm>
            <a:off x="0" y="1600200"/>
            <a:ext cx="4267200" cy="4572000"/>
          </a:xfrm>
          <a:prstGeom prst="rect">
            <a:avLst/>
          </a:prstGeom>
        </p:spPr>
      </p:pic>
    </p:spTree>
    <p:extLst>
      <p:ext uri="{BB962C8B-B14F-4D97-AF65-F5344CB8AC3E}">
        <p14:creationId xmlns:p14="http://schemas.microsoft.com/office/powerpoint/2010/main" val="1729826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a:xfrm>
            <a:off x="5029200" y="1981200"/>
            <a:ext cx="3886200" cy="3657600"/>
          </a:xfrm>
        </p:spPr>
        <p:txBody>
          <a:bodyPr/>
          <a:lstStyle/>
          <a:p>
            <a:pPr marL="0" indent="0">
              <a:buNone/>
            </a:pPr>
            <a:r>
              <a:rPr lang="en-US" sz="2400" dirty="0"/>
              <a:t>A public-private partnership </a:t>
            </a:r>
            <a:r>
              <a:rPr lang="en-US" sz="2400" dirty="0">
                <a:solidFill>
                  <a:srgbClr val="139554"/>
                </a:solidFill>
              </a:rPr>
              <a:t>$30M loan fund</a:t>
            </a:r>
            <a:r>
              <a:rPr lang="en-US" sz="2400" dirty="0"/>
              <a:t> that provides </a:t>
            </a:r>
            <a:r>
              <a:rPr lang="en-US" sz="2400" dirty="0">
                <a:solidFill>
                  <a:srgbClr val="139554"/>
                </a:solidFill>
              </a:rPr>
              <a:t>financing &amp; business assistance </a:t>
            </a:r>
            <a:r>
              <a:rPr lang="en-US" sz="2400" dirty="0"/>
              <a:t>to good food enterprises that benefit underserved communities across Michigan.</a:t>
            </a:r>
          </a:p>
          <a:p>
            <a:endParaRPr lang="en-US" dirty="0"/>
          </a:p>
        </p:txBody>
      </p:sp>
      <p:sp>
        <p:nvSpPr>
          <p:cNvPr id="3" name="Title 2"/>
          <p:cNvSpPr>
            <a:spLocks noGrp="1"/>
          </p:cNvSpPr>
          <p:nvPr>
            <p:ph type="title"/>
          </p:nvPr>
        </p:nvSpPr>
        <p:spPr>
          <a:xfrm>
            <a:off x="228600" y="228600"/>
            <a:ext cx="8229600" cy="990600"/>
          </a:xfrm>
        </p:spPr>
        <p:txBody>
          <a:bodyPr/>
          <a:lstStyle/>
          <a:p>
            <a:r>
              <a:rPr lang="en-US" dirty="0"/>
              <a:t>MICHIGAN GOOD FOOD FUND</a:t>
            </a:r>
            <a:br>
              <a:rPr lang="en-US" dirty="0"/>
            </a:br>
            <a:r>
              <a:rPr lang="en-US" b="0" dirty="0"/>
              <a:t>About the Fund</a:t>
            </a:r>
          </a:p>
        </p:txBody>
      </p:sp>
      <p:sp>
        <p:nvSpPr>
          <p:cNvPr id="2" name="Content Placeholder 1"/>
          <p:cNvSpPr>
            <a:spLocks noGrp="1"/>
          </p:cNvSpPr>
          <p:nvPr>
            <p:ph idx="18"/>
          </p:nvPr>
        </p:nvSpPr>
        <p:spPr/>
        <p:txBody>
          <a:bodyPr/>
          <a:lstStyle/>
          <a:p>
            <a:endParaRPr lang="en-US"/>
          </a:p>
        </p:txBody>
      </p:sp>
      <p:pic>
        <p:nvPicPr>
          <p:cNvPr id="7" name="Content Placeholder 7"/>
          <p:cNvPicPr>
            <a:picLocks noChangeAspect="1"/>
          </p:cNvPicPr>
          <p:nvPr/>
        </p:nvPicPr>
        <p:blipFill rotWithShape="1">
          <a:blip r:embed="rId3" cstate="screen">
            <a:extLst>
              <a:ext uri="{28A0092B-C50C-407E-A947-70E740481C1C}">
                <a14:useLocalDpi xmlns:a14="http://schemas.microsoft.com/office/drawing/2010/main"/>
              </a:ext>
            </a:extLst>
          </a:blip>
          <a:srcRect b="888"/>
          <a:stretch/>
        </p:blipFill>
        <p:spPr>
          <a:xfrm>
            <a:off x="0" y="1600199"/>
            <a:ext cx="4572000" cy="4572001"/>
          </a:xfrm>
          <a:prstGeom prst="rect">
            <a:avLst/>
          </a:prstGeom>
        </p:spPr>
      </p:pic>
    </p:spTree>
    <p:extLst>
      <p:ext uri="{BB962C8B-B14F-4D97-AF65-F5344CB8AC3E}">
        <p14:creationId xmlns:p14="http://schemas.microsoft.com/office/powerpoint/2010/main" val="34734733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21" t="1631" r="12146"/>
          <a:stretch/>
        </p:blipFill>
        <p:spPr>
          <a:xfrm>
            <a:off x="0" y="1600200"/>
            <a:ext cx="4343400" cy="4593746"/>
          </a:xfrm>
          <a:prstGeom prst="rect">
            <a:avLst/>
          </a:prstGeom>
        </p:spPr>
      </p:pic>
      <p:sp>
        <p:nvSpPr>
          <p:cNvPr id="12" name="Content Placeholder 5"/>
          <p:cNvSpPr>
            <a:spLocks noGrp="1"/>
          </p:cNvSpPr>
          <p:nvPr>
            <p:ph idx="19"/>
          </p:nvPr>
        </p:nvSpPr>
        <p:spPr>
          <a:xfrm>
            <a:off x="4565725" y="1838665"/>
            <a:ext cx="4191000" cy="3657600"/>
          </a:xfrm>
        </p:spPr>
        <p:txBody>
          <a:bodyPr/>
          <a:lstStyle/>
          <a:p>
            <a:pPr marL="0" indent="0">
              <a:spcAft>
                <a:spcPts val="600"/>
              </a:spcAft>
              <a:buNone/>
            </a:pPr>
            <a:r>
              <a:rPr lang="en-US" sz="2200" dirty="0">
                <a:solidFill>
                  <a:srgbClr val="52BCC6"/>
                </a:solidFill>
                <a:latin typeface="Georgia"/>
                <a:cs typeface="Georgia"/>
              </a:rPr>
              <a:t>What type of locations must be served?</a:t>
            </a:r>
          </a:p>
          <a:p>
            <a:pPr>
              <a:spcAft>
                <a:spcPts val="600"/>
              </a:spcAft>
            </a:pPr>
            <a:r>
              <a:rPr lang="en-US" sz="2200" dirty="0"/>
              <a:t>Locations within or serving Michigan</a:t>
            </a:r>
          </a:p>
          <a:p>
            <a:pPr marL="0" indent="0">
              <a:spcAft>
                <a:spcPts val="600"/>
              </a:spcAft>
              <a:buNone/>
            </a:pPr>
            <a:r>
              <a:rPr lang="en-US" sz="2200" dirty="0"/>
              <a:t>AND</a:t>
            </a:r>
          </a:p>
          <a:p>
            <a:pPr>
              <a:spcAft>
                <a:spcPts val="600"/>
              </a:spcAft>
            </a:pPr>
            <a:r>
              <a:rPr lang="en-US" sz="2200" dirty="0"/>
              <a:t>Within low or moderate income census tracts or tracts with limited access to healthy foods, and/or serving such communities. </a:t>
            </a:r>
          </a:p>
        </p:txBody>
      </p:sp>
      <p:sp>
        <p:nvSpPr>
          <p:cNvPr id="15"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Eligibility: Location</a:t>
            </a:r>
          </a:p>
        </p:txBody>
      </p:sp>
    </p:spTree>
    <p:extLst>
      <p:ext uri="{BB962C8B-B14F-4D97-AF65-F5344CB8AC3E}">
        <p14:creationId xmlns:p14="http://schemas.microsoft.com/office/powerpoint/2010/main" val="143384300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Eligibility: Projects</a:t>
            </a:r>
          </a:p>
        </p:txBody>
      </p:sp>
      <p:sp>
        <p:nvSpPr>
          <p:cNvPr id="7" name="Content Placeholder 5"/>
          <p:cNvSpPr>
            <a:spLocks noGrp="1"/>
          </p:cNvSpPr>
          <p:nvPr>
            <p:ph sz="half" idx="4294967295"/>
          </p:nvPr>
        </p:nvSpPr>
        <p:spPr>
          <a:xfrm>
            <a:off x="4572000" y="1852112"/>
            <a:ext cx="4419600" cy="4167688"/>
          </a:xfrm>
          <a:prstGeom prst="rect">
            <a:avLst/>
          </a:prstGeom>
        </p:spPr>
        <p:txBody>
          <a:bodyPr/>
          <a:lstStyle/>
          <a:p>
            <a:pPr marL="0" indent="0">
              <a:spcAft>
                <a:spcPts val="600"/>
              </a:spcAft>
              <a:buNone/>
            </a:pPr>
            <a:r>
              <a:rPr lang="en-US" sz="2200" b="1" dirty="0">
                <a:solidFill>
                  <a:srgbClr val="52BCC6"/>
                </a:solidFill>
                <a:latin typeface="Georgia"/>
                <a:cs typeface="Georgia"/>
              </a:rPr>
              <a:t>What types of projects does the Fund support?</a:t>
            </a:r>
          </a:p>
          <a:p>
            <a:pPr marL="0" indent="0">
              <a:spcAft>
                <a:spcPts val="600"/>
              </a:spcAft>
              <a:buNone/>
            </a:pPr>
            <a:r>
              <a:rPr lang="en-US" sz="2200" b="1" dirty="0">
                <a:solidFill>
                  <a:srgbClr val="313132"/>
                </a:solidFill>
                <a:cs typeface="Calibri"/>
              </a:rPr>
              <a:t>Projects across the food value chain that increase access to food that is healthy, green, fair, and affordable. </a:t>
            </a:r>
            <a:r>
              <a:rPr lang="en-US" sz="2200" b="1" i="1" dirty="0">
                <a:solidFill>
                  <a:srgbClr val="313132"/>
                </a:solidFill>
                <a:cs typeface="Calibri"/>
              </a:rPr>
              <a:t> </a:t>
            </a:r>
          </a:p>
          <a:p>
            <a:pPr>
              <a:spcAft>
                <a:spcPts val="600"/>
              </a:spcAft>
            </a:pPr>
            <a:r>
              <a:rPr lang="en-US" sz="2200" b="1" dirty="0">
                <a:solidFill>
                  <a:srgbClr val="313132"/>
                </a:solidFill>
                <a:cs typeface="Calibri"/>
              </a:rPr>
              <a:t>Production</a:t>
            </a:r>
          </a:p>
          <a:p>
            <a:pPr>
              <a:spcAft>
                <a:spcPts val="600"/>
              </a:spcAft>
            </a:pPr>
            <a:r>
              <a:rPr lang="en-US" sz="2200" b="1" dirty="0">
                <a:solidFill>
                  <a:srgbClr val="313132"/>
                </a:solidFill>
                <a:cs typeface="Calibri"/>
              </a:rPr>
              <a:t>Processing</a:t>
            </a:r>
          </a:p>
          <a:p>
            <a:pPr>
              <a:spcAft>
                <a:spcPts val="600"/>
              </a:spcAft>
            </a:pPr>
            <a:r>
              <a:rPr lang="en-US" sz="2200" b="1" dirty="0">
                <a:solidFill>
                  <a:srgbClr val="313132"/>
                </a:solidFill>
                <a:cs typeface="Calibri"/>
              </a:rPr>
              <a:t>Aggregation / Distribution</a:t>
            </a:r>
          </a:p>
          <a:p>
            <a:pPr>
              <a:spcAft>
                <a:spcPts val="600"/>
              </a:spcAft>
            </a:pPr>
            <a:r>
              <a:rPr lang="en-US" sz="2200" b="1" dirty="0">
                <a:solidFill>
                  <a:srgbClr val="313132"/>
                </a:solidFill>
                <a:cs typeface="Calibri"/>
              </a:rPr>
              <a:t>Retail</a:t>
            </a:r>
            <a:endParaRPr lang="en-US" sz="2200" b="1" i="1" dirty="0">
              <a:solidFill>
                <a:srgbClr val="313132"/>
              </a:solidFill>
              <a:latin typeface="Calibri"/>
              <a:cs typeface="Calibri"/>
            </a:endParaRPr>
          </a:p>
        </p:txBody>
      </p:sp>
      <p:pic>
        <p:nvPicPr>
          <p:cNvPr id="6" name="Content Placeholder 3" descr="MG4.jpg"/>
          <p:cNvPicPr>
            <a:picLocks noGrp="1" noChangeAspect="1"/>
          </p:cNvPicPr>
          <p:nvPr>
            <p:ph idx="18"/>
          </p:nvPr>
        </p:nvPicPr>
        <p:blipFill rotWithShape="1">
          <a:blip r:embed="rId3">
            <a:extLst>
              <a:ext uri="{28A0092B-C50C-407E-A947-70E740481C1C}">
                <a14:useLocalDpi xmlns:a14="http://schemas.microsoft.com/office/drawing/2010/main" val="0"/>
              </a:ext>
            </a:extLst>
          </a:blip>
          <a:srcRect l="33334" r="21666" b="25926"/>
          <a:stretch/>
        </p:blipFill>
        <p:spPr>
          <a:xfrm>
            <a:off x="0" y="1600200"/>
            <a:ext cx="4114800" cy="4572000"/>
          </a:xfrm>
        </p:spPr>
      </p:pic>
    </p:spTree>
    <p:extLst>
      <p:ext uri="{BB962C8B-B14F-4D97-AF65-F5344CB8AC3E}">
        <p14:creationId xmlns:p14="http://schemas.microsoft.com/office/powerpoint/2010/main" val="342404128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Eligibility: Loan Uses</a:t>
            </a:r>
          </a:p>
        </p:txBody>
      </p:sp>
      <p:sp>
        <p:nvSpPr>
          <p:cNvPr id="7" name="Content Placeholder 5"/>
          <p:cNvSpPr>
            <a:spLocks noGrp="1"/>
          </p:cNvSpPr>
          <p:nvPr>
            <p:ph sz="half" idx="4294967295"/>
          </p:nvPr>
        </p:nvSpPr>
        <p:spPr>
          <a:xfrm>
            <a:off x="4419600" y="1894065"/>
            <a:ext cx="4572000" cy="3897183"/>
          </a:xfrm>
          <a:prstGeom prst="rect">
            <a:avLst/>
          </a:prstGeom>
        </p:spPr>
        <p:txBody>
          <a:bodyPr/>
          <a:lstStyle/>
          <a:p>
            <a:pPr marL="0" indent="0">
              <a:spcAft>
                <a:spcPts val="600"/>
              </a:spcAft>
              <a:buNone/>
            </a:pPr>
            <a:r>
              <a:rPr lang="en-US" sz="2200" b="1" dirty="0">
                <a:solidFill>
                  <a:srgbClr val="52BCC6"/>
                </a:solidFill>
                <a:latin typeface="Georgia"/>
                <a:cs typeface="Georgia"/>
              </a:rPr>
              <a:t>What eligible loan uses does the Fund support?</a:t>
            </a:r>
          </a:p>
          <a:p>
            <a:pPr>
              <a:spcAft>
                <a:spcPts val="600"/>
              </a:spcAft>
            </a:pPr>
            <a:r>
              <a:rPr lang="en-US" sz="2200" b="1" dirty="0">
                <a:solidFill>
                  <a:srgbClr val="313132"/>
                </a:solidFill>
                <a:latin typeface="Calibri"/>
                <a:cs typeface="Calibri"/>
              </a:rPr>
              <a:t>Predevelopment</a:t>
            </a:r>
          </a:p>
          <a:p>
            <a:pPr lvl="0">
              <a:spcAft>
                <a:spcPts val="600"/>
              </a:spcAft>
            </a:pPr>
            <a:r>
              <a:rPr lang="en-US" sz="2200" b="1" dirty="0">
                <a:solidFill>
                  <a:srgbClr val="313132"/>
                </a:solidFill>
                <a:cs typeface="Calibri"/>
              </a:rPr>
              <a:t>Construction and rehabilitation including façade improvements</a:t>
            </a:r>
          </a:p>
          <a:p>
            <a:pPr>
              <a:spcAft>
                <a:spcPts val="600"/>
              </a:spcAft>
            </a:pPr>
            <a:r>
              <a:rPr lang="en-US" sz="2200" b="1" dirty="0">
                <a:solidFill>
                  <a:srgbClr val="313132"/>
                </a:solidFill>
                <a:latin typeface="Calibri"/>
              </a:rPr>
              <a:t>Machinery and equipment</a:t>
            </a:r>
          </a:p>
          <a:p>
            <a:pPr>
              <a:spcAft>
                <a:spcPts val="600"/>
              </a:spcAft>
            </a:pPr>
            <a:r>
              <a:rPr lang="en-US" sz="2200" b="1" dirty="0">
                <a:solidFill>
                  <a:srgbClr val="313132"/>
                </a:solidFill>
                <a:latin typeface="Calibri"/>
              </a:rPr>
              <a:t>Leasehold improvements</a:t>
            </a:r>
          </a:p>
          <a:p>
            <a:pPr>
              <a:spcAft>
                <a:spcPts val="600"/>
              </a:spcAft>
            </a:pPr>
            <a:r>
              <a:rPr lang="en-US" sz="2200" b="1" dirty="0">
                <a:solidFill>
                  <a:srgbClr val="313132"/>
                </a:solidFill>
                <a:latin typeface="Calibri"/>
              </a:rPr>
              <a:t>Inventory and working capital</a:t>
            </a:r>
          </a:p>
          <a:p>
            <a:pPr>
              <a:spcAft>
                <a:spcPts val="600"/>
              </a:spcAft>
            </a:pPr>
            <a:r>
              <a:rPr lang="en-US" sz="2200" b="1" dirty="0">
                <a:solidFill>
                  <a:srgbClr val="313132"/>
                </a:solidFill>
                <a:latin typeface="Calibri"/>
              </a:rPr>
              <a:t>Real estate financing</a:t>
            </a:r>
            <a:endParaRPr lang="en-US" sz="2000" dirty="0">
              <a:solidFill>
                <a:schemeClr val="tx1">
                  <a:lumMod val="50000"/>
                  <a:lumOff val="50000"/>
                </a:schemeClr>
              </a:solidFill>
              <a:latin typeface="Georgia" panose="02040502050405020303" pitchFamily="18"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30126" t="1" b="190"/>
          <a:stretch/>
        </p:blipFill>
        <p:spPr>
          <a:xfrm>
            <a:off x="0" y="1600200"/>
            <a:ext cx="4312789" cy="4589540"/>
          </a:xfrm>
          <a:prstGeom prst="rect">
            <a:avLst/>
          </a:prstGeom>
        </p:spPr>
      </p:pic>
    </p:spTree>
    <p:extLst>
      <p:ext uri="{BB962C8B-B14F-4D97-AF65-F5344CB8AC3E}">
        <p14:creationId xmlns:p14="http://schemas.microsoft.com/office/powerpoint/2010/main" val="253093660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86800" cy="990600"/>
          </a:xfrm>
        </p:spPr>
        <p:txBody>
          <a:bodyPr/>
          <a:lstStyle/>
          <a:p>
            <a:r>
              <a:rPr lang="en-US" sz="3600" dirty="0"/>
              <a:t>MICHIGAN GOOD FOOD FUND</a:t>
            </a:r>
            <a:br>
              <a:rPr lang="en-US" sz="3600" dirty="0"/>
            </a:br>
            <a:r>
              <a:rPr lang="en-US" sz="3600" dirty="0"/>
              <a:t>Eligibility: Assistance Programs</a:t>
            </a:r>
          </a:p>
        </p:txBody>
      </p:sp>
      <p:pic>
        <p:nvPicPr>
          <p:cNvPr id="6" name="Picture 2" descr="C:\Users\eengelhard\Pictures\FFN Photos\Farmers Market EBT Car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75" r="3125" b="1431"/>
          <a:stretch/>
        </p:blipFill>
        <p:spPr bwMode="auto">
          <a:xfrm>
            <a:off x="0" y="1600199"/>
            <a:ext cx="4267200" cy="45720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a:spLocks noGrp="1"/>
          </p:cNvSpPr>
          <p:nvPr>
            <p:ph sz="half" idx="4294967295"/>
          </p:nvPr>
        </p:nvSpPr>
        <p:spPr>
          <a:xfrm>
            <a:off x="4572000" y="1981200"/>
            <a:ext cx="4343400" cy="3629706"/>
          </a:xfrm>
          <a:prstGeom prst="rect">
            <a:avLst/>
          </a:prstGeom>
        </p:spPr>
        <p:txBody>
          <a:bodyPr/>
          <a:lstStyle/>
          <a:p>
            <a:pPr marL="0" indent="0">
              <a:spcAft>
                <a:spcPts val="600"/>
              </a:spcAft>
              <a:buNone/>
            </a:pPr>
            <a:r>
              <a:rPr lang="en-US" sz="2200" b="1" dirty="0">
                <a:solidFill>
                  <a:srgbClr val="52BCC6"/>
                </a:solidFill>
                <a:latin typeface="Georgia"/>
                <a:cs typeface="Georgia"/>
              </a:rPr>
              <a:t>Alignment with Nutrition Assistance Programs</a:t>
            </a:r>
          </a:p>
          <a:p>
            <a:pPr>
              <a:spcAft>
                <a:spcPts val="600"/>
              </a:spcAft>
            </a:pPr>
            <a:r>
              <a:rPr lang="en-US" sz="2400" b="1" dirty="0">
                <a:solidFill>
                  <a:srgbClr val="313132"/>
                </a:solidFill>
                <a:latin typeface="Calibri"/>
                <a:cs typeface="Calibri"/>
              </a:rPr>
              <a:t>Projects must make good faith efforts to accept federal and state benefits or maximize federal food/nutrition programs, if relevant</a:t>
            </a:r>
            <a:r>
              <a:rPr lang="en-US" sz="2000" dirty="0">
                <a:solidFill>
                  <a:schemeClr val="tx1">
                    <a:lumMod val="50000"/>
                    <a:lumOff val="50000"/>
                  </a:schemeClr>
                </a:solidFill>
                <a:latin typeface="Georgia" panose="02040502050405020303" pitchFamily="18" charset="0"/>
              </a:rPr>
              <a:t>.</a:t>
            </a:r>
          </a:p>
        </p:txBody>
      </p:sp>
    </p:spTree>
    <p:extLst>
      <p:ext uri="{BB962C8B-B14F-4D97-AF65-F5344CB8AC3E}">
        <p14:creationId xmlns:p14="http://schemas.microsoft.com/office/powerpoint/2010/main" val="105644008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886200" y="1882019"/>
            <a:ext cx="4891921" cy="4371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Font typeface="Arial" charset="0"/>
              <a:buNone/>
            </a:pPr>
            <a:r>
              <a:rPr lang="en-US" sz="2200" b="1" dirty="0">
                <a:solidFill>
                  <a:srgbClr val="52BCC6"/>
                </a:solidFill>
                <a:latin typeface="Georgia"/>
                <a:ea typeface="+mn-ea"/>
                <a:cs typeface="Georgia"/>
              </a:rPr>
              <a:t>Additional supportive evaluation criteria:</a:t>
            </a:r>
          </a:p>
          <a:p>
            <a:pPr>
              <a:spcAft>
                <a:spcPts val="600"/>
              </a:spcAft>
            </a:pPr>
            <a:r>
              <a:rPr lang="en-US" b="1" dirty="0">
                <a:solidFill>
                  <a:srgbClr val="313132"/>
                </a:solidFill>
                <a:latin typeface="Calibri"/>
                <a:ea typeface="+mn-ea"/>
                <a:cs typeface="Calibri"/>
              </a:rPr>
              <a:t>Healthy Food Access</a:t>
            </a:r>
          </a:p>
          <a:p>
            <a:pPr>
              <a:spcAft>
                <a:spcPts val="600"/>
              </a:spcAft>
            </a:pPr>
            <a:r>
              <a:rPr lang="en-US" b="1" dirty="0">
                <a:solidFill>
                  <a:srgbClr val="313132"/>
                </a:solidFill>
                <a:latin typeface="Calibri"/>
                <a:ea typeface="+mn-ea"/>
                <a:cs typeface="Calibri"/>
              </a:rPr>
              <a:t>Economic Development &amp; Job Creation</a:t>
            </a:r>
          </a:p>
          <a:p>
            <a:pPr>
              <a:spcAft>
                <a:spcPts val="600"/>
              </a:spcAft>
            </a:pPr>
            <a:r>
              <a:rPr lang="en-US" b="1" dirty="0">
                <a:solidFill>
                  <a:srgbClr val="313132"/>
                </a:solidFill>
                <a:latin typeface="Calibri"/>
                <a:ea typeface="+mn-ea"/>
                <a:cs typeface="Calibri"/>
              </a:rPr>
              <a:t>Racial &amp; Social Equity</a:t>
            </a:r>
          </a:p>
          <a:p>
            <a:pPr>
              <a:spcAft>
                <a:spcPts val="600"/>
              </a:spcAft>
            </a:pPr>
            <a:r>
              <a:rPr lang="en-US" b="1" dirty="0">
                <a:solidFill>
                  <a:srgbClr val="313132"/>
                </a:solidFill>
                <a:latin typeface="Calibri"/>
                <a:ea typeface="+mn-ea"/>
                <a:cs typeface="Calibri"/>
              </a:rPr>
              <a:t>Environmental Stewardship</a:t>
            </a:r>
          </a:p>
          <a:p>
            <a:pPr>
              <a:spcAft>
                <a:spcPts val="600"/>
              </a:spcAft>
            </a:pPr>
            <a:r>
              <a:rPr lang="en-US" b="1" dirty="0">
                <a:solidFill>
                  <a:srgbClr val="313132"/>
                </a:solidFill>
                <a:latin typeface="Calibri"/>
                <a:ea typeface="+mn-ea"/>
                <a:cs typeface="Calibri"/>
              </a:rPr>
              <a:t>Local Sourcing</a:t>
            </a:r>
          </a:p>
        </p:txBody>
      </p:sp>
      <p:sp>
        <p:nvSpPr>
          <p:cNvPr id="6"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Eligibility: Mission Fit</a:t>
            </a:r>
          </a:p>
        </p:txBody>
      </p:sp>
      <p:sp>
        <p:nvSpPr>
          <p:cNvPr id="2" name="Content Placeholder 1"/>
          <p:cNvSpPr>
            <a:spLocks noGrp="1"/>
          </p:cNvSpPr>
          <p:nvPr>
            <p:ph idx="18"/>
          </p:nvPr>
        </p:nvSpPr>
        <p:spPr/>
        <p:txBody>
          <a:bodyPr/>
          <a:lstStyle/>
          <a:p>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00200"/>
            <a:ext cx="3418140" cy="4572000"/>
          </a:xfrm>
          <a:prstGeom prst="rect">
            <a:avLst/>
          </a:prstGeom>
        </p:spPr>
      </p:pic>
    </p:spTree>
    <p:extLst>
      <p:ext uri="{BB962C8B-B14F-4D97-AF65-F5344CB8AC3E}">
        <p14:creationId xmlns:p14="http://schemas.microsoft.com/office/powerpoint/2010/main" val="134494234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352800" y="1882019"/>
            <a:ext cx="5425321" cy="2461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None/>
            </a:pPr>
            <a:r>
              <a:rPr lang="en-US" b="1" dirty="0">
                <a:solidFill>
                  <a:srgbClr val="313132"/>
                </a:solidFill>
                <a:latin typeface="Calibri"/>
                <a:ea typeface="+mn-ea"/>
                <a:cs typeface="Calibri"/>
              </a:rPr>
              <a:t>Healthy Food Access</a:t>
            </a:r>
          </a:p>
          <a:p>
            <a:pPr marL="171450" indent="-171450">
              <a:spcAft>
                <a:spcPts val="300"/>
              </a:spcAft>
              <a:buFont typeface="Arial" panose="020B0604020202020204" pitchFamily="34" charset="0"/>
              <a:buChar char="•"/>
            </a:pPr>
            <a:r>
              <a:rPr lang="en-US" dirty="0">
                <a:solidFill>
                  <a:schemeClr val="tx1"/>
                </a:solidFill>
                <a:latin typeface="+mj-lt"/>
              </a:rPr>
              <a:t>The product uses fresh produce or uses whole, minimally processed ingredients.</a:t>
            </a:r>
          </a:p>
          <a:p>
            <a:pPr marL="171450" indent="-171450">
              <a:spcAft>
                <a:spcPts val="300"/>
              </a:spcAft>
              <a:buFont typeface="Arial" panose="020B0604020202020204" pitchFamily="34" charset="0"/>
              <a:buChar char="•"/>
            </a:pPr>
            <a:r>
              <a:rPr lang="en-US" dirty="0">
                <a:solidFill>
                  <a:schemeClr val="tx1"/>
                </a:solidFill>
                <a:latin typeface="+mj-lt"/>
              </a:rPr>
              <a:t>The product is considered healthy.</a:t>
            </a:r>
          </a:p>
          <a:p>
            <a:pPr marL="171450" indent="-171450">
              <a:spcAft>
                <a:spcPts val="300"/>
              </a:spcAft>
              <a:buFont typeface="Arial" panose="020B0604020202020204" pitchFamily="34" charset="0"/>
              <a:buChar char="•"/>
            </a:pPr>
            <a:r>
              <a:rPr lang="en-US" dirty="0">
                <a:solidFill>
                  <a:schemeClr val="tx1"/>
                </a:solidFill>
                <a:latin typeface="+mj-lt"/>
              </a:rPr>
              <a:t>The product is available in markets in/near low-medium income communities or donates proceeds or product to local food access cause.</a:t>
            </a:r>
          </a:p>
          <a:p>
            <a:pPr>
              <a:spcAft>
                <a:spcPts val="600"/>
              </a:spcAft>
            </a:pPr>
            <a:endParaRPr lang="en-US" b="1" dirty="0">
              <a:solidFill>
                <a:srgbClr val="313132"/>
              </a:solidFill>
              <a:latin typeface="Calibri"/>
              <a:ea typeface="+mn-ea"/>
              <a:cs typeface="Calibri"/>
            </a:endParaRPr>
          </a:p>
        </p:txBody>
      </p:sp>
      <p:sp>
        <p:nvSpPr>
          <p:cNvPr id="6" name="Title 1"/>
          <p:cNvSpPr>
            <a:spLocks noGrp="1"/>
          </p:cNvSpPr>
          <p:nvPr>
            <p:ph type="title"/>
          </p:nvPr>
        </p:nvSpPr>
        <p:spPr>
          <a:xfrm>
            <a:off x="228600" y="228600"/>
            <a:ext cx="9220200" cy="1371600"/>
          </a:xfrm>
        </p:spPr>
        <p:txBody>
          <a:bodyPr/>
          <a:lstStyle/>
          <a:p>
            <a:r>
              <a:rPr lang="en-US" sz="3600" dirty="0"/>
              <a:t>MICHIGAN GOOD FOOD FUND</a:t>
            </a:r>
            <a:br>
              <a:rPr lang="en-US" sz="3600" dirty="0"/>
            </a:br>
            <a:r>
              <a:rPr lang="en-US" sz="3600" dirty="0"/>
              <a:t>Mission Fit</a:t>
            </a:r>
          </a:p>
        </p:txBody>
      </p:sp>
      <p:pic>
        <p:nvPicPr>
          <p:cNvPr id="7" name="Content Placeholder 7"/>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a:stretch/>
        </p:blipFill>
        <p:spPr>
          <a:xfrm>
            <a:off x="-3850" y="1600200"/>
            <a:ext cx="3110595" cy="4578989"/>
          </a:xfrm>
          <a:prstGeom prst="rect">
            <a:avLst/>
          </a:prstGeom>
        </p:spPr>
      </p:pic>
    </p:spTree>
    <p:extLst>
      <p:ext uri="{BB962C8B-B14F-4D97-AF65-F5344CB8AC3E}">
        <p14:creationId xmlns:p14="http://schemas.microsoft.com/office/powerpoint/2010/main" val="298850227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352800" y="1882019"/>
            <a:ext cx="5425321" cy="2461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None/>
            </a:pPr>
            <a:r>
              <a:rPr lang="en-US" b="1" dirty="0">
                <a:solidFill>
                  <a:srgbClr val="313132"/>
                </a:solidFill>
                <a:latin typeface="Calibri"/>
                <a:ea typeface="+mn-ea"/>
                <a:cs typeface="Calibri"/>
              </a:rPr>
              <a:t>Economic Development</a:t>
            </a:r>
          </a:p>
          <a:p>
            <a:pPr marL="171450" indent="-171450">
              <a:spcAft>
                <a:spcPts val="300"/>
              </a:spcAft>
              <a:buFont typeface="Arial" panose="020B0604020202020204" pitchFamily="34" charset="0"/>
              <a:buChar char="•"/>
            </a:pPr>
            <a:r>
              <a:rPr lang="en-US" dirty="0">
                <a:solidFill>
                  <a:schemeClr val="tx1"/>
                </a:solidFill>
                <a:latin typeface="+mj-lt"/>
              </a:rPr>
              <a:t>The business has potential to create quality jobs.</a:t>
            </a:r>
          </a:p>
          <a:p>
            <a:pPr marL="171450" indent="-171450">
              <a:spcAft>
                <a:spcPts val="300"/>
              </a:spcAft>
              <a:buFont typeface="Arial" panose="020B0604020202020204" pitchFamily="34" charset="0"/>
              <a:buChar char="•"/>
            </a:pPr>
            <a:r>
              <a:rPr lang="en-US" dirty="0">
                <a:solidFill>
                  <a:schemeClr val="tx1"/>
                </a:solidFill>
                <a:latin typeface="+mj-lt"/>
              </a:rPr>
              <a:t>The business does or will offer career path for employees.</a:t>
            </a:r>
          </a:p>
          <a:p>
            <a:pPr marL="171450" indent="-171450">
              <a:spcAft>
                <a:spcPts val="300"/>
              </a:spcAft>
              <a:buFont typeface="Arial" panose="020B0604020202020204" pitchFamily="34" charset="0"/>
              <a:buChar char="•"/>
            </a:pPr>
            <a:r>
              <a:rPr lang="en-US" dirty="0">
                <a:solidFill>
                  <a:schemeClr val="tx1"/>
                </a:solidFill>
                <a:latin typeface="+mj-lt"/>
              </a:rPr>
              <a:t>The business does or will offer training for employees.</a:t>
            </a:r>
          </a:p>
          <a:p>
            <a:pPr marL="171450" indent="-171450">
              <a:spcAft>
                <a:spcPts val="300"/>
              </a:spcAft>
              <a:buFont typeface="Arial" panose="020B0604020202020204" pitchFamily="34" charset="0"/>
              <a:buChar char="•"/>
            </a:pPr>
            <a:r>
              <a:rPr lang="en-US" dirty="0">
                <a:solidFill>
                  <a:schemeClr val="tx1"/>
                </a:solidFill>
                <a:latin typeface="+mj-lt"/>
              </a:rPr>
              <a:t>Workers are treated fairly.</a:t>
            </a:r>
          </a:p>
          <a:p>
            <a:pPr>
              <a:spcAft>
                <a:spcPts val="600"/>
              </a:spcAft>
            </a:pPr>
            <a:endParaRPr lang="en-US" b="1" dirty="0">
              <a:solidFill>
                <a:srgbClr val="313132"/>
              </a:solidFill>
              <a:latin typeface="Calibri"/>
              <a:ea typeface="+mn-ea"/>
              <a:cs typeface="Calibri"/>
            </a:endParaRPr>
          </a:p>
        </p:txBody>
      </p:sp>
      <p:sp>
        <p:nvSpPr>
          <p:cNvPr id="6" name="Title 1"/>
          <p:cNvSpPr>
            <a:spLocks noGrp="1"/>
          </p:cNvSpPr>
          <p:nvPr>
            <p:ph type="title"/>
          </p:nvPr>
        </p:nvSpPr>
        <p:spPr>
          <a:xfrm>
            <a:off x="228600" y="228600"/>
            <a:ext cx="9220200" cy="990600"/>
          </a:xfrm>
        </p:spPr>
        <p:txBody>
          <a:bodyPr/>
          <a:lstStyle/>
          <a:p>
            <a:r>
              <a:rPr lang="en-US" sz="3600" dirty="0"/>
              <a:t>MICHIGAN GOOD FOOD FUND</a:t>
            </a:r>
            <a:br>
              <a:rPr lang="en-US" sz="3600" dirty="0"/>
            </a:br>
            <a:r>
              <a:rPr lang="en-US" sz="3600" dirty="0"/>
              <a:t>Mission Fit</a:t>
            </a:r>
          </a:p>
        </p:txBody>
      </p:sp>
      <p:pic>
        <p:nvPicPr>
          <p:cNvPr id="7" name="Content Placeholder 7"/>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a:stretch/>
        </p:blipFill>
        <p:spPr>
          <a:xfrm>
            <a:off x="-3850" y="1600200"/>
            <a:ext cx="3110595" cy="4578989"/>
          </a:xfrm>
          <a:prstGeom prst="rect">
            <a:avLst/>
          </a:prstGeom>
        </p:spPr>
      </p:pic>
    </p:spTree>
    <p:extLst>
      <p:ext uri="{BB962C8B-B14F-4D97-AF65-F5344CB8AC3E}">
        <p14:creationId xmlns:p14="http://schemas.microsoft.com/office/powerpoint/2010/main" val="122713557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352800" y="1882019"/>
            <a:ext cx="5425321" cy="2461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None/>
            </a:pPr>
            <a:r>
              <a:rPr lang="en-US" b="1" dirty="0">
                <a:solidFill>
                  <a:srgbClr val="313132"/>
                </a:solidFill>
                <a:latin typeface="Calibri"/>
                <a:ea typeface="+mn-ea"/>
                <a:cs typeface="Calibri"/>
              </a:rPr>
              <a:t>Racial &amp; Social Equity</a:t>
            </a:r>
          </a:p>
          <a:p>
            <a:pPr marL="171450" indent="-171450">
              <a:spcAft>
                <a:spcPts val="300"/>
              </a:spcAft>
              <a:buFont typeface="Arial" panose="020B0604020202020204" pitchFamily="34" charset="0"/>
              <a:buChar char="•"/>
            </a:pPr>
            <a:r>
              <a:rPr lang="en-US" dirty="0">
                <a:solidFill>
                  <a:schemeClr val="tx1"/>
                </a:solidFill>
                <a:latin typeface="+mj-lt"/>
              </a:rPr>
              <a:t>The business is owned/operated by a woman or person of color.</a:t>
            </a:r>
          </a:p>
          <a:p>
            <a:pPr marL="171450" indent="-171450">
              <a:spcAft>
                <a:spcPts val="300"/>
              </a:spcAft>
              <a:buFont typeface="Arial" panose="020B0604020202020204" pitchFamily="34" charset="0"/>
              <a:buChar char="•"/>
            </a:pPr>
            <a:r>
              <a:rPr lang="en-US" dirty="0">
                <a:solidFill>
                  <a:schemeClr val="tx1"/>
                </a:solidFill>
                <a:latin typeface="+mj-lt"/>
              </a:rPr>
              <a:t>Women, people of color, and low-medium income residents have access to product.</a:t>
            </a:r>
          </a:p>
          <a:p>
            <a:pPr marL="171450" indent="-171450">
              <a:spcAft>
                <a:spcPts val="300"/>
              </a:spcAft>
              <a:buFont typeface="Arial" panose="020B0604020202020204" pitchFamily="34" charset="0"/>
              <a:buChar char="•"/>
            </a:pPr>
            <a:r>
              <a:rPr lang="en-US" dirty="0">
                <a:solidFill>
                  <a:schemeClr val="tx1"/>
                </a:solidFill>
                <a:latin typeface="+mj-lt"/>
              </a:rPr>
              <a:t>The business employs women, people of color, or people from low-medium income communities.</a:t>
            </a:r>
          </a:p>
          <a:p>
            <a:pPr>
              <a:spcAft>
                <a:spcPts val="600"/>
              </a:spcAft>
            </a:pPr>
            <a:endParaRPr lang="en-US" b="1" dirty="0">
              <a:solidFill>
                <a:srgbClr val="313132"/>
              </a:solidFill>
              <a:latin typeface="Calibri"/>
              <a:ea typeface="+mn-ea"/>
              <a:cs typeface="Calibri"/>
            </a:endParaRPr>
          </a:p>
        </p:txBody>
      </p:sp>
      <p:sp>
        <p:nvSpPr>
          <p:cNvPr id="6" name="Title 1"/>
          <p:cNvSpPr>
            <a:spLocks noGrp="1"/>
          </p:cNvSpPr>
          <p:nvPr>
            <p:ph type="title"/>
          </p:nvPr>
        </p:nvSpPr>
        <p:spPr>
          <a:xfrm>
            <a:off x="228600" y="228600"/>
            <a:ext cx="9220200" cy="990600"/>
          </a:xfrm>
        </p:spPr>
        <p:txBody>
          <a:bodyPr/>
          <a:lstStyle/>
          <a:p>
            <a:r>
              <a:rPr lang="en-US" sz="3600" dirty="0"/>
              <a:t>MICHIGAN GOOD FOOD FUND</a:t>
            </a:r>
            <a:br>
              <a:rPr lang="en-US" sz="3600" dirty="0"/>
            </a:br>
            <a:r>
              <a:rPr lang="en-US" sz="3600" dirty="0"/>
              <a:t>Mission Fit</a:t>
            </a:r>
          </a:p>
        </p:txBody>
      </p:sp>
      <p:pic>
        <p:nvPicPr>
          <p:cNvPr id="7" name="Content Placeholder 7"/>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a:stretch/>
        </p:blipFill>
        <p:spPr>
          <a:xfrm>
            <a:off x="-3850" y="1600200"/>
            <a:ext cx="3110595" cy="4578989"/>
          </a:xfrm>
          <a:prstGeom prst="rect">
            <a:avLst/>
          </a:prstGeom>
        </p:spPr>
      </p:pic>
    </p:spTree>
    <p:extLst>
      <p:ext uri="{BB962C8B-B14F-4D97-AF65-F5344CB8AC3E}">
        <p14:creationId xmlns:p14="http://schemas.microsoft.com/office/powerpoint/2010/main" val="300542822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352800" y="1882019"/>
            <a:ext cx="5425321" cy="2461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None/>
            </a:pPr>
            <a:r>
              <a:rPr lang="en-US" b="1" dirty="0">
                <a:solidFill>
                  <a:srgbClr val="313132"/>
                </a:solidFill>
                <a:latin typeface="Calibri"/>
                <a:ea typeface="+mn-ea"/>
                <a:cs typeface="Calibri"/>
              </a:rPr>
              <a:t>Environmental Stewardship</a:t>
            </a:r>
          </a:p>
          <a:p>
            <a:pPr marL="171450" indent="-171450">
              <a:spcAft>
                <a:spcPts val="300"/>
              </a:spcAft>
              <a:buFont typeface="Arial" panose="020B0604020202020204" pitchFamily="34" charset="0"/>
              <a:buChar char="•"/>
            </a:pPr>
            <a:r>
              <a:rPr lang="en-US" dirty="0">
                <a:solidFill>
                  <a:schemeClr val="tx1"/>
                </a:solidFill>
                <a:latin typeface="+mj-lt"/>
              </a:rPr>
              <a:t>The business uses ingredients that are organic, sustainably-grown, and/or chemical-free.</a:t>
            </a:r>
          </a:p>
          <a:p>
            <a:pPr marL="171450" indent="-171450">
              <a:spcAft>
                <a:spcPts val="300"/>
              </a:spcAft>
              <a:buFont typeface="Arial" panose="020B0604020202020204" pitchFamily="34" charset="0"/>
              <a:buChar char="•"/>
            </a:pPr>
            <a:r>
              <a:rPr lang="en-US" dirty="0">
                <a:solidFill>
                  <a:schemeClr val="tx1"/>
                </a:solidFill>
                <a:latin typeface="+mj-lt"/>
              </a:rPr>
              <a:t>The business has waste reduction strategies.</a:t>
            </a:r>
          </a:p>
          <a:p>
            <a:pPr>
              <a:spcAft>
                <a:spcPts val="600"/>
              </a:spcAft>
            </a:pPr>
            <a:endParaRPr lang="en-US" b="1" dirty="0">
              <a:solidFill>
                <a:srgbClr val="313132"/>
              </a:solidFill>
              <a:latin typeface="Calibri"/>
              <a:ea typeface="+mn-ea"/>
              <a:cs typeface="Calibri"/>
            </a:endParaRPr>
          </a:p>
        </p:txBody>
      </p:sp>
      <p:sp>
        <p:nvSpPr>
          <p:cNvPr id="6" name="Title 1"/>
          <p:cNvSpPr>
            <a:spLocks noGrp="1"/>
          </p:cNvSpPr>
          <p:nvPr>
            <p:ph type="title"/>
          </p:nvPr>
        </p:nvSpPr>
        <p:spPr>
          <a:xfrm>
            <a:off x="228600" y="228600"/>
            <a:ext cx="9220200" cy="990600"/>
          </a:xfrm>
        </p:spPr>
        <p:txBody>
          <a:bodyPr/>
          <a:lstStyle/>
          <a:p>
            <a:r>
              <a:rPr lang="en-US" sz="3600" dirty="0"/>
              <a:t>MICHIGAN GOOD FOOD FUND</a:t>
            </a:r>
            <a:br>
              <a:rPr lang="en-US" sz="3600" dirty="0"/>
            </a:br>
            <a:r>
              <a:rPr lang="en-US" sz="3600" dirty="0"/>
              <a:t>Mission Fit</a:t>
            </a:r>
          </a:p>
        </p:txBody>
      </p:sp>
      <p:pic>
        <p:nvPicPr>
          <p:cNvPr id="7" name="Content Placeholder 7"/>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a:stretch/>
        </p:blipFill>
        <p:spPr>
          <a:xfrm>
            <a:off x="-3850" y="1600200"/>
            <a:ext cx="3110595" cy="4578989"/>
          </a:xfrm>
          <a:prstGeom prst="rect">
            <a:avLst/>
          </a:prstGeom>
        </p:spPr>
      </p:pic>
    </p:spTree>
    <p:extLst>
      <p:ext uri="{BB962C8B-B14F-4D97-AF65-F5344CB8AC3E}">
        <p14:creationId xmlns:p14="http://schemas.microsoft.com/office/powerpoint/2010/main" val="285987929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352800" y="1882019"/>
            <a:ext cx="5425321" cy="2461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rgbClr val="78A249"/>
                </a:solidFill>
                <a:latin typeface="Arial Black"/>
                <a:ea typeface="ＭＳ Ｐゴシック" pitchFamily="-110" charset="-128"/>
                <a:cs typeface="Arial Black"/>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Georgia"/>
                <a:ea typeface="ＭＳ Ｐゴシック" pitchFamily="-110" charset="-128"/>
                <a:cs typeface="Georgia"/>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Georgia"/>
                <a:ea typeface="ＭＳ Ｐゴシック" pitchFamily="-110" charset="-128"/>
                <a:cs typeface="Georgi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Georgia"/>
                <a:ea typeface="ＭＳ Ｐゴシック" pitchFamily="-110" charset="-128"/>
                <a:cs typeface="Georgi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spcAft>
                <a:spcPts val="600"/>
              </a:spcAft>
              <a:buNone/>
            </a:pPr>
            <a:r>
              <a:rPr lang="en-US" b="1" dirty="0">
                <a:solidFill>
                  <a:srgbClr val="313132"/>
                </a:solidFill>
                <a:latin typeface="Calibri"/>
                <a:ea typeface="+mn-ea"/>
                <a:cs typeface="Calibri"/>
              </a:rPr>
              <a:t>Local Sourcing</a:t>
            </a:r>
          </a:p>
          <a:p>
            <a:pPr marL="171450" indent="-171450">
              <a:spcAft>
                <a:spcPts val="300"/>
              </a:spcAft>
              <a:buFont typeface="Arial" panose="020B0604020202020204" pitchFamily="34" charset="0"/>
              <a:buChar char="•"/>
            </a:pPr>
            <a:r>
              <a:rPr lang="en-US" dirty="0">
                <a:solidFill>
                  <a:schemeClr val="tx1"/>
                </a:solidFill>
                <a:latin typeface="+mj-lt"/>
              </a:rPr>
              <a:t>The business uses Michigan grown/made ingredients.</a:t>
            </a:r>
          </a:p>
          <a:p>
            <a:pPr marL="171450" indent="-171450">
              <a:spcAft>
                <a:spcPts val="300"/>
              </a:spcAft>
              <a:buFont typeface="Arial" panose="020B0604020202020204" pitchFamily="34" charset="0"/>
              <a:buChar char="•"/>
            </a:pPr>
            <a:r>
              <a:rPr lang="en-US" dirty="0">
                <a:solidFill>
                  <a:schemeClr val="tx1"/>
                </a:solidFill>
                <a:latin typeface="+mj-lt"/>
              </a:rPr>
              <a:t>The business utilizes local vendors for other business requirements.</a:t>
            </a:r>
          </a:p>
          <a:p>
            <a:pPr marL="171450" indent="-171450">
              <a:spcAft>
                <a:spcPts val="300"/>
              </a:spcAft>
              <a:buFont typeface="Arial" panose="020B0604020202020204" pitchFamily="34" charset="0"/>
              <a:buChar char="•"/>
            </a:pPr>
            <a:r>
              <a:rPr lang="en-US" dirty="0">
                <a:solidFill>
                  <a:schemeClr val="tx1"/>
                </a:solidFill>
                <a:latin typeface="+mj-lt"/>
              </a:rPr>
              <a:t>Local products are branded and marketed as such.</a:t>
            </a:r>
          </a:p>
        </p:txBody>
      </p:sp>
      <p:sp>
        <p:nvSpPr>
          <p:cNvPr id="6" name="Title 1"/>
          <p:cNvSpPr>
            <a:spLocks noGrp="1"/>
          </p:cNvSpPr>
          <p:nvPr>
            <p:ph type="title"/>
          </p:nvPr>
        </p:nvSpPr>
        <p:spPr>
          <a:xfrm>
            <a:off x="228600" y="228600"/>
            <a:ext cx="9220200" cy="990600"/>
          </a:xfrm>
        </p:spPr>
        <p:txBody>
          <a:bodyPr/>
          <a:lstStyle/>
          <a:p>
            <a:r>
              <a:rPr lang="en-US" sz="3600" dirty="0"/>
              <a:t>MICHIGAN GOOD FOOD FUND</a:t>
            </a:r>
            <a:br>
              <a:rPr lang="en-US" sz="3600" dirty="0"/>
            </a:br>
            <a:r>
              <a:rPr lang="en-US" sz="3600" dirty="0"/>
              <a:t>Mission Fit</a:t>
            </a:r>
          </a:p>
        </p:txBody>
      </p:sp>
      <p:pic>
        <p:nvPicPr>
          <p:cNvPr id="7" name="Content Placeholder 7"/>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a:stretch/>
        </p:blipFill>
        <p:spPr>
          <a:xfrm>
            <a:off x="-3850" y="1600200"/>
            <a:ext cx="3110595" cy="4578989"/>
          </a:xfrm>
          <a:prstGeom prst="rect">
            <a:avLst/>
          </a:prstGeom>
        </p:spPr>
      </p:pic>
    </p:spTree>
    <p:extLst>
      <p:ext uri="{BB962C8B-B14F-4D97-AF65-F5344CB8AC3E}">
        <p14:creationId xmlns:p14="http://schemas.microsoft.com/office/powerpoint/2010/main" val="19921657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90600"/>
          </a:xfrm>
        </p:spPr>
        <p:txBody>
          <a:bodyPr/>
          <a:lstStyle/>
          <a:p>
            <a:r>
              <a:rPr lang="en-US" sz="3600" dirty="0"/>
              <a:t>MICHIGAN GOOD FOOD FUND Why it Matters</a:t>
            </a:r>
          </a:p>
        </p:txBody>
      </p:sp>
      <p:sp>
        <p:nvSpPr>
          <p:cNvPr id="4" name="Content Placeholder 3"/>
          <p:cNvSpPr>
            <a:spLocks noGrp="1"/>
          </p:cNvSpPr>
          <p:nvPr>
            <p:ph idx="19"/>
          </p:nvPr>
        </p:nvSpPr>
        <p:spPr>
          <a:xfrm>
            <a:off x="5257800" y="2200470"/>
            <a:ext cx="3657600" cy="3657600"/>
          </a:xfrm>
        </p:spPr>
        <p:txBody>
          <a:bodyPr/>
          <a:lstStyle/>
          <a:p>
            <a:pPr marL="0" indent="0">
              <a:buNone/>
            </a:pPr>
            <a:r>
              <a:rPr lang="en-US" sz="2400" dirty="0"/>
              <a:t>1.8 + million Michigan residents</a:t>
            </a:r>
            <a:r>
              <a:rPr lang="en-US" sz="2400" dirty="0">
                <a:solidFill>
                  <a:srgbClr val="139554"/>
                </a:solidFill>
              </a:rPr>
              <a:t> </a:t>
            </a:r>
            <a:r>
              <a:rPr lang="en-US" sz="2400" dirty="0"/>
              <a:t>—</a:t>
            </a:r>
            <a:r>
              <a:rPr lang="en-US" sz="2400" dirty="0">
                <a:solidFill>
                  <a:srgbClr val="139554"/>
                </a:solidFill>
              </a:rPr>
              <a:t> including 300,000 children </a:t>
            </a:r>
            <a:r>
              <a:rPr lang="en-US" sz="2400" dirty="0">
                <a:solidFill>
                  <a:schemeClr val="tx1">
                    <a:lumMod val="65000"/>
                    <a:lumOff val="35000"/>
                  </a:schemeClr>
                </a:solidFill>
              </a:rPr>
              <a:t>— l</a:t>
            </a:r>
            <a:r>
              <a:rPr lang="en-US" sz="2400" dirty="0"/>
              <a:t>ive in lower-income communities with limited healthy food access. </a:t>
            </a:r>
          </a:p>
        </p:txBody>
      </p:sp>
      <p:pic>
        <p:nvPicPr>
          <p:cNvPr id="5" name="Picture 2" descr="Inline imag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76" b="-82"/>
          <a:stretch/>
        </p:blipFill>
        <p:spPr bwMode="auto">
          <a:xfrm>
            <a:off x="0" y="1600200"/>
            <a:ext cx="5029200" cy="4600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81947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eengelhard\Pictures\FFN Photos\MGFF\MGFF_PeppersInJars.jpg"/>
          <p:cNvPicPr>
            <a:picLocks noGrp="1" noChangeAspect="1" noChangeArrowheads="1"/>
          </p:cNvPicPr>
          <p:nvPr>
            <p:ph idx="18"/>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814" y="4343400"/>
            <a:ext cx="9142186" cy="1828800"/>
          </a:xfrm>
          <a:prstGeom prst="rect">
            <a:avLst/>
          </a:prstGeom>
          <a:solidFill>
            <a:srgbClr val="EC5E1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52400" y="4876800"/>
            <a:ext cx="8991600" cy="685800"/>
          </a:xfrm>
        </p:spPr>
        <p:txBody>
          <a:bodyPr/>
          <a:lstStyle/>
          <a:p>
            <a:r>
              <a:rPr lang="en-US" sz="4000" dirty="0"/>
              <a:t>LOAN NUTS &amp; BOLTS</a:t>
            </a:r>
          </a:p>
        </p:txBody>
      </p:sp>
    </p:spTree>
    <p:extLst>
      <p:ext uri="{BB962C8B-B14F-4D97-AF65-F5344CB8AC3E}">
        <p14:creationId xmlns:p14="http://schemas.microsoft.com/office/powerpoint/2010/main" val="43595154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19"/>
            <p:extLst>
              <p:ext uri="{D42A27DB-BD31-4B8C-83A1-F6EECF244321}">
                <p14:modId xmlns:p14="http://schemas.microsoft.com/office/powerpoint/2010/main" val="3480900907"/>
              </p:ext>
            </p:extLst>
          </p:nvPr>
        </p:nvGraphicFramePr>
        <p:xfrm>
          <a:off x="3657600" y="1828801"/>
          <a:ext cx="5334000" cy="4114799"/>
        </p:xfrm>
        <a:graphic>
          <a:graphicData uri="http://schemas.openxmlformats.org/drawingml/2006/table">
            <a:tbl>
              <a:tblPr firstRow="1" bandRow="1"/>
              <a:tblGrid>
                <a:gridCol w="2133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621109">
                <a:tc>
                  <a:txBody>
                    <a:bodyPr/>
                    <a:lstStyle/>
                    <a:p>
                      <a:pPr lvl="0"/>
                      <a:r>
                        <a:rPr lang="en-US" sz="2200" b="1" dirty="0">
                          <a:solidFill>
                            <a:srgbClr val="52BCC6"/>
                          </a:solidFill>
                          <a:latin typeface="Georgia"/>
                          <a:cs typeface="Georgia"/>
                        </a:rPr>
                        <a:t>Size Range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i="0" kern="1200" dirty="0">
                          <a:solidFill>
                            <a:srgbClr val="313132"/>
                          </a:solidFill>
                          <a:latin typeface="Calibri"/>
                          <a:ea typeface="+mn-ea"/>
                          <a:cs typeface="Calibri"/>
                        </a:rPr>
                        <a:t>Up to $5</a:t>
                      </a:r>
                      <a:r>
                        <a:rPr lang="en-US" sz="2000" b="1" i="0" kern="1200" baseline="0" dirty="0">
                          <a:solidFill>
                            <a:srgbClr val="313132"/>
                          </a:solidFill>
                          <a:latin typeface="Calibri"/>
                          <a:ea typeface="+mn-ea"/>
                          <a:cs typeface="Calibri"/>
                        </a:rPr>
                        <a:t> Million</a:t>
                      </a:r>
                      <a:endParaRPr lang="en-US" sz="2000" b="1" i="0" kern="1200" dirty="0">
                        <a:solidFill>
                          <a:srgbClr val="313132"/>
                        </a:solidFill>
                        <a:latin typeface="Calibri"/>
                        <a:ea typeface="+mn-ea"/>
                        <a:cs typeface="Calibri"/>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73859">
                <a:tc>
                  <a:txBody>
                    <a:bodyPr/>
                    <a:lstStyle/>
                    <a:p>
                      <a:pPr lvl="0"/>
                      <a:r>
                        <a:rPr lang="en-US" sz="2200" b="1" dirty="0">
                          <a:solidFill>
                            <a:srgbClr val="52BCC6"/>
                          </a:solidFill>
                          <a:latin typeface="Georgia"/>
                          <a:cs typeface="Georgia"/>
                        </a:rPr>
                        <a:t>Uses of Funds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i="0" kern="1200" dirty="0">
                          <a:solidFill>
                            <a:srgbClr val="313132"/>
                          </a:solidFill>
                          <a:latin typeface="Calibri"/>
                          <a:ea typeface="+mn-ea"/>
                          <a:cs typeface="Calibri"/>
                        </a:rPr>
                        <a:t>Construction</a:t>
                      </a:r>
                    </a:p>
                    <a:p>
                      <a:r>
                        <a:rPr lang="en-US" sz="2000" b="1" i="0" kern="1200" dirty="0">
                          <a:solidFill>
                            <a:srgbClr val="313132"/>
                          </a:solidFill>
                          <a:latin typeface="Calibri"/>
                          <a:ea typeface="+mn-ea"/>
                          <a:cs typeface="Calibri"/>
                        </a:rPr>
                        <a:t>Acquisition</a:t>
                      </a:r>
                    </a:p>
                    <a:p>
                      <a:r>
                        <a:rPr lang="en-US" sz="2000" b="1" i="0" kern="1200" dirty="0">
                          <a:solidFill>
                            <a:srgbClr val="313132"/>
                          </a:solidFill>
                          <a:latin typeface="Calibri"/>
                          <a:ea typeface="+mn-ea"/>
                          <a:cs typeface="Calibri"/>
                        </a:rPr>
                        <a:t>Tenant</a:t>
                      </a:r>
                      <a:r>
                        <a:rPr lang="en-US" sz="2000" b="1" i="0" kern="1200" baseline="0" dirty="0">
                          <a:solidFill>
                            <a:srgbClr val="313132"/>
                          </a:solidFill>
                          <a:latin typeface="Calibri"/>
                          <a:ea typeface="+mn-ea"/>
                          <a:cs typeface="Calibri"/>
                        </a:rPr>
                        <a:t> Improvements</a:t>
                      </a:r>
                    </a:p>
                    <a:p>
                      <a:r>
                        <a:rPr lang="en-US" sz="2000" b="1" i="0" kern="1200" baseline="0" dirty="0">
                          <a:solidFill>
                            <a:srgbClr val="313132"/>
                          </a:solidFill>
                          <a:latin typeface="Calibri"/>
                          <a:ea typeface="+mn-ea"/>
                          <a:cs typeface="Calibri"/>
                        </a:rPr>
                        <a:t>Equipment</a:t>
                      </a:r>
                    </a:p>
                    <a:p>
                      <a:r>
                        <a:rPr lang="en-US" sz="2000" b="1" i="0" kern="1200" baseline="0" dirty="0">
                          <a:solidFill>
                            <a:srgbClr val="313132"/>
                          </a:solidFill>
                          <a:latin typeface="Calibri"/>
                          <a:ea typeface="+mn-ea"/>
                          <a:cs typeface="Calibri"/>
                        </a:rPr>
                        <a:t>Working Capital / Inventory</a:t>
                      </a:r>
                    </a:p>
                    <a:p>
                      <a:r>
                        <a:rPr lang="en-US" sz="2000" b="1" i="0" kern="1200" baseline="0" dirty="0">
                          <a:solidFill>
                            <a:srgbClr val="313132"/>
                          </a:solidFill>
                          <a:latin typeface="Calibri"/>
                          <a:ea typeface="+mn-ea"/>
                          <a:cs typeface="Calibri"/>
                        </a:rPr>
                        <a:t>Refinance</a:t>
                      </a:r>
                      <a:endParaRPr lang="en-US" sz="2000" b="1" i="0" kern="1200" dirty="0">
                        <a:solidFill>
                          <a:srgbClr val="313132"/>
                        </a:solidFill>
                        <a:latin typeface="Calibri"/>
                        <a:ea typeface="+mn-ea"/>
                        <a:cs typeface="Calibri"/>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6889">
                <a:tc>
                  <a:txBody>
                    <a:bodyPr/>
                    <a:lstStyle/>
                    <a:p>
                      <a:pPr lvl="0"/>
                      <a:r>
                        <a:rPr lang="en-US" sz="2200" b="1" dirty="0">
                          <a:solidFill>
                            <a:srgbClr val="52BCC6"/>
                          </a:solidFill>
                          <a:latin typeface="Georgia"/>
                          <a:cs typeface="Georgia"/>
                        </a:rPr>
                        <a:t>Loan Term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i="0" kern="1200" dirty="0">
                          <a:solidFill>
                            <a:srgbClr val="313132"/>
                          </a:solidFill>
                          <a:latin typeface="Calibri"/>
                          <a:ea typeface="+mn-ea"/>
                          <a:cs typeface="Calibri"/>
                        </a:rPr>
                        <a:t>3-10 years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22942">
                <a:tc>
                  <a:txBody>
                    <a:bodyPr/>
                    <a:lstStyle/>
                    <a:p>
                      <a:pPr lvl="0"/>
                      <a:r>
                        <a:rPr lang="en-US" sz="2200" b="1" dirty="0">
                          <a:solidFill>
                            <a:srgbClr val="52BCC6"/>
                          </a:solidFill>
                          <a:latin typeface="Georgia"/>
                          <a:cs typeface="Georgia"/>
                        </a:rPr>
                        <a:t>Interest</a:t>
                      </a:r>
                      <a:r>
                        <a:rPr lang="en-US" sz="2200" b="1" baseline="0" dirty="0">
                          <a:solidFill>
                            <a:srgbClr val="52BCC6"/>
                          </a:solidFill>
                          <a:latin typeface="Georgia"/>
                          <a:cs typeface="Georgia"/>
                        </a:rPr>
                        <a:t> Rate</a:t>
                      </a:r>
                      <a:endParaRPr lang="en-US" sz="2200" b="1" dirty="0">
                        <a:solidFill>
                          <a:srgbClr val="52BCC6"/>
                        </a:solidFill>
                        <a:latin typeface="Georgia"/>
                        <a:cs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i="0" kern="1200" dirty="0">
                          <a:solidFill>
                            <a:srgbClr val="313132"/>
                          </a:solidFill>
                          <a:latin typeface="Calibri"/>
                          <a:ea typeface="+mn-ea"/>
                          <a:cs typeface="Calibri"/>
                        </a:rPr>
                        <a:t>5 - 6.5%,</a:t>
                      </a:r>
                      <a:r>
                        <a:rPr lang="en-US" sz="2000" b="1" i="0" kern="1200" baseline="0" dirty="0">
                          <a:solidFill>
                            <a:srgbClr val="313132"/>
                          </a:solidFill>
                          <a:latin typeface="Calibri"/>
                          <a:ea typeface="+mn-ea"/>
                          <a:cs typeface="Calibri"/>
                        </a:rPr>
                        <a:t> generally</a:t>
                      </a:r>
                      <a:endParaRPr lang="en-US" sz="2000" b="1" i="0" kern="1200" dirty="0">
                        <a:solidFill>
                          <a:srgbClr val="313132"/>
                        </a:solidFill>
                        <a:latin typeface="Calibri"/>
                        <a:ea typeface="+mn-ea"/>
                        <a:cs typeface="Calibri"/>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Loan Nuts &amp; Bolts</a:t>
            </a:r>
          </a:p>
        </p:txBody>
      </p:sp>
      <p:sp>
        <p:nvSpPr>
          <p:cNvPr id="4" name="Content Placeholder 3"/>
          <p:cNvSpPr>
            <a:spLocks noGrp="1"/>
          </p:cNvSpPr>
          <p:nvPr>
            <p:ph idx="18"/>
          </p:nvPr>
        </p:nvSpPr>
        <p:spPr/>
        <p:txBody>
          <a:bodyPr/>
          <a:lstStyle/>
          <a:p>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8231" r="5531"/>
          <a:stretch/>
        </p:blipFill>
        <p:spPr>
          <a:xfrm>
            <a:off x="0" y="1600200"/>
            <a:ext cx="3505199" cy="4572000"/>
          </a:xfrm>
          <a:prstGeom prst="rect">
            <a:avLst/>
          </a:prstGeom>
        </p:spPr>
      </p:pic>
    </p:spTree>
    <p:extLst>
      <p:ext uri="{BB962C8B-B14F-4D97-AF65-F5344CB8AC3E}">
        <p14:creationId xmlns:p14="http://schemas.microsoft.com/office/powerpoint/2010/main" val="344911076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0" y="1724521"/>
            <a:ext cx="4876800" cy="523220"/>
          </a:xfrm>
          <a:prstGeom prst="rect">
            <a:avLst/>
          </a:prstGeom>
          <a:noFill/>
        </p:spPr>
        <p:txBody>
          <a:bodyPr wrap="square" rtlCol="0">
            <a:spAutoFit/>
          </a:bodyPr>
          <a:lstStyle/>
          <a:p>
            <a:r>
              <a:rPr lang="en-US" sz="2800" b="1" dirty="0">
                <a:solidFill>
                  <a:srgbClr val="52BCC6"/>
                </a:solidFill>
                <a:latin typeface="Georgia" panose="02040502050405020303" pitchFamily="18" charset="0"/>
              </a:rPr>
              <a:t>10-12 weeks, in general</a:t>
            </a:r>
          </a:p>
        </p:txBody>
      </p:sp>
      <p:pic>
        <p:nvPicPr>
          <p:cNvPr id="10" name="Picture 3" descr="C:\Users\eengelhard\Pictures\FFN Photos\MGFF\MGFF_PeppesConveyorBel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539" r="5769" b="1412"/>
          <a:stretch/>
        </p:blipFill>
        <p:spPr bwMode="auto">
          <a:xfrm>
            <a:off x="0" y="1600200"/>
            <a:ext cx="3276600" cy="457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extLst>
              <p:ext uri="{D42A27DB-BD31-4B8C-83A1-F6EECF244321}">
                <p14:modId xmlns:p14="http://schemas.microsoft.com/office/powerpoint/2010/main" val="2379363792"/>
              </p:ext>
            </p:extLst>
          </p:nvPr>
        </p:nvGraphicFramePr>
        <p:xfrm>
          <a:off x="3264693" y="2286000"/>
          <a:ext cx="5955507" cy="3697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a:spLocks noGrp="1"/>
          </p:cNvSpPr>
          <p:nvPr>
            <p:ph type="title"/>
          </p:nvPr>
        </p:nvSpPr>
        <p:spPr>
          <a:xfrm>
            <a:off x="228600" y="228600"/>
            <a:ext cx="8686800" cy="990600"/>
          </a:xfrm>
        </p:spPr>
        <p:txBody>
          <a:bodyPr/>
          <a:lstStyle/>
          <a:p>
            <a:r>
              <a:rPr lang="en-US" sz="3600" dirty="0"/>
              <a:t>MICHIGAN GOOD FOOD FUND</a:t>
            </a:r>
            <a:br>
              <a:rPr lang="en-US" sz="3600" dirty="0"/>
            </a:br>
            <a:r>
              <a:rPr lang="en-US" sz="3600" dirty="0"/>
              <a:t>General Timeline for Financing</a:t>
            </a:r>
          </a:p>
        </p:txBody>
      </p:sp>
    </p:spTree>
    <p:extLst>
      <p:ext uri="{BB962C8B-B14F-4D97-AF65-F5344CB8AC3E}">
        <p14:creationId xmlns:p14="http://schemas.microsoft.com/office/powerpoint/2010/main" val="248525817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a:xfrm>
            <a:off x="3733800" y="1828800"/>
            <a:ext cx="5410200" cy="4267200"/>
          </a:xfrm>
        </p:spPr>
        <p:txBody>
          <a:bodyPr/>
          <a:lstStyle/>
          <a:p>
            <a:pPr marL="0" indent="0">
              <a:spcBef>
                <a:spcPts val="0"/>
              </a:spcBef>
              <a:spcAft>
                <a:spcPts val="1200"/>
              </a:spcAft>
              <a:buNone/>
            </a:pPr>
            <a:r>
              <a:rPr lang="en-US" sz="2400" dirty="0">
                <a:solidFill>
                  <a:srgbClr val="52BCC6"/>
                </a:solidFill>
                <a:latin typeface="Georgia" panose="02040502050405020303" pitchFamily="18" charset="0"/>
              </a:rPr>
              <a:t>Typically, we look for:</a:t>
            </a:r>
          </a:p>
          <a:p>
            <a:r>
              <a:rPr lang="en-US" sz="2200" dirty="0"/>
              <a:t>Three years of financial performance</a:t>
            </a:r>
          </a:p>
          <a:p>
            <a:r>
              <a:rPr lang="en-US" sz="2200" dirty="0"/>
              <a:t>Cash flow to service debt, in the range of </a:t>
            </a:r>
            <a:br>
              <a:rPr lang="en-US" sz="2200" dirty="0"/>
            </a:br>
            <a:r>
              <a:rPr lang="en-US" sz="2200" dirty="0"/>
              <a:t>1.25 : 1.00</a:t>
            </a:r>
          </a:p>
          <a:p>
            <a:r>
              <a:rPr lang="en-US" sz="2200" dirty="0"/>
              <a:t>Collateral is expected, 90% loan to </a:t>
            </a:r>
            <a:br>
              <a:rPr lang="en-US" sz="2200" dirty="0"/>
            </a:br>
            <a:r>
              <a:rPr lang="en-US" sz="2200" dirty="0"/>
              <a:t>value max</a:t>
            </a:r>
          </a:p>
          <a:p>
            <a:r>
              <a:rPr lang="en-US" sz="2200" dirty="0"/>
              <a:t>Personal Guarantees from owners</a:t>
            </a:r>
          </a:p>
          <a:p>
            <a:r>
              <a:rPr lang="en-US" sz="2200" dirty="0"/>
              <a:t>Expectations are higher for less established businesses</a:t>
            </a:r>
          </a:p>
          <a:p>
            <a:endParaRPr lang="en-US" sz="2400" dirty="0"/>
          </a:p>
        </p:txBody>
      </p:sp>
      <p:sp>
        <p:nvSpPr>
          <p:cNvPr id="6"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General Business Benchmarks</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00200"/>
            <a:ext cx="3418140" cy="4572000"/>
          </a:xfrm>
          <a:prstGeom prst="rect">
            <a:avLst/>
          </a:prstGeom>
        </p:spPr>
      </p:pic>
    </p:spTree>
    <p:extLst>
      <p:ext uri="{BB962C8B-B14F-4D97-AF65-F5344CB8AC3E}">
        <p14:creationId xmlns:p14="http://schemas.microsoft.com/office/powerpoint/2010/main" val="12763689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a:xfrm>
            <a:off x="4495800" y="1904999"/>
            <a:ext cx="4495800" cy="4161454"/>
          </a:xfrm>
        </p:spPr>
        <p:txBody>
          <a:bodyPr/>
          <a:lstStyle/>
          <a:p>
            <a:pPr marL="0" indent="0">
              <a:spcBef>
                <a:spcPts val="0"/>
              </a:spcBef>
              <a:spcAft>
                <a:spcPts val="1200"/>
              </a:spcAft>
              <a:buNone/>
            </a:pPr>
            <a:r>
              <a:rPr lang="en-US" sz="2200" dirty="0">
                <a:solidFill>
                  <a:srgbClr val="52BCC6"/>
                </a:solidFill>
                <a:latin typeface="Georgia"/>
              </a:rPr>
              <a:t>Examples:</a:t>
            </a:r>
          </a:p>
          <a:p>
            <a:pPr>
              <a:spcBef>
                <a:spcPts val="0"/>
              </a:spcBef>
              <a:spcAft>
                <a:spcPts val="1600"/>
              </a:spcAft>
            </a:pPr>
            <a:r>
              <a:rPr lang="en-US" sz="2200" dirty="0"/>
              <a:t>Established retailer looking for a 3</a:t>
            </a:r>
            <a:r>
              <a:rPr lang="en-US" sz="2200" baseline="30000" dirty="0"/>
              <a:t>rd</a:t>
            </a:r>
            <a:r>
              <a:rPr lang="en-US" sz="2200" dirty="0"/>
              <a:t> location</a:t>
            </a:r>
          </a:p>
          <a:p>
            <a:pPr>
              <a:spcAft>
                <a:spcPts val="600"/>
              </a:spcAft>
            </a:pPr>
            <a:r>
              <a:rPr lang="en-US" sz="2200" dirty="0"/>
              <a:t>Processor/manufacturer looking to expand to permanent site</a:t>
            </a:r>
          </a:p>
          <a:p>
            <a:pPr marL="0" indent="0">
              <a:spcAft>
                <a:spcPts val="600"/>
              </a:spcAft>
              <a:buNone/>
            </a:pPr>
            <a:endParaRPr lang="en-US" sz="2400" dirty="0"/>
          </a:p>
          <a:p>
            <a:pPr marL="0" indent="0">
              <a:spcAft>
                <a:spcPts val="600"/>
              </a:spcAft>
              <a:buNone/>
            </a:pPr>
            <a:endParaRPr lang="en-US" sz="2400" dirty="0"/>
          </a:p>
          <a:p>
            <a:pPr marL="0" indent="0">
              <a:buNone/>
            </a:pPr>
            <a:endParaRPr lang="en-US" dirty="0"/>
          </a:p>
        </p:txBody>
      </p:sp>
      <p:sp>
        <p:nvSpPr>
          <p:cNvPr id="7"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Sample Projects</a:t>
            </a:r>
          </a:p>
        </p:txBody>
      </p:sp>
      <p:pic>
        <p:nvPicPr>
          <p:cNvPr id="9" name="Picture 6" descr="http://www.fairfoodnetwork.org/sites/default/files/Good%20produce-signa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908"/>
          <a:stretch/>
        </p:blipFill>
        <p:spPr bwMode="auto">
          <a:xfrm>
            <a:off x="0" y="1600201"/>
            <a:ext cx="434429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5599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2640"/>
            <a:ext cx="9144000" cy="6894840"/>
          </a:xfrm>
          <a:prstGeom prst="rect">
            <a:avLst/>
          </a:prstGeom>
        </p:spPr>
      </p:pic>
      <p:sp>
        <p:nvSpPr>
          <p:cNvPr id="6" name="Rectangle 5"/>
          <p:cNvSpPr/>
          <p:nvPr/>
        </p:nvSpPr>
        <p:spPr>
          <a:xfrm>
            <a:off x="1814" y="3886200"/>
            <a:ext cx="9142186" cy="2286000"/>
          </a:xfrm>
          <a:prstGeom prst="rect">
            <a:avLst/>
          </a:prstGeom>
          <a:solidFill>
            <a:srgbClr val="52BCC6">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28600" y="4675632"/>
            <a:ext cx="8915400" cy="658368"/>
          </a:xfrm>
        </p:spPr>
        <p:txBody>
          <a:bodyPr/>
          <a:lstStyle/>
          <a:p>
            <a:r>
              <a:rPr lang="en-US" dirty="0"/>
              <a:t>CONNECT WITH THE FUND!</a:t>
            </a:r>
          </a:p>
        </p:txBody>
      </p:sp>
    </p:spTree>
    <p:extLst>
      <p:ext uri="{BB962C8B-B14F-4D97-AF65-F5344CB8AC3E}">
        <p14:creationId xmlns:p14="http://schemas.microsoft.com/office/powerpoint/2010/main" val="121043414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828800"/>
            <a:ext cx="4724400" cy="492443"/>
          </a:xfrm>
          <a:prstGeom prst="rect">
            <a:avLst/>
          </a:prstGeom>
        </p:spPr>
        <p:txBody>
          <a:bodyPr wrap="square">
            <a:spAutoFit/>
          </a:bodyPr>
          <a:lstStyle/>
          <a:p>
            <a:pPr>
              <a:spcAft>
                <a:spcPts val="1200"/>
              </a:spcAft>
              <a:buSzPct val="120000"/>
            </a:pPr>
            <a:r>
              <a:rPr lang="en-US" sz="2600" b="1" dirty="0">
                <a:solidFill>
                  <a:srgbClr val="52BCC6"/>
                </a:solidFill>
                <a:latin typeface="Georgia" panose="02040502050405020303" pitchFamily="18" charset="0"/>
                <a:cs typeface="Calibri"/>
              </a:rPr>
              <a:t>Good Food Enterprise</a:t>
            </a:r>
          </a:p>
        </p:txBody>
      </p:sp>
      <p:sp>
        <p:nvSpPr>
          <p:cNvPr id="9" name="Content Placeholder 3"/>
          <p:cNvSpPr>
            <a:spLocks noGrp="1"/>
          </p:cNvSpPr>
          <p:nvPr>
            <p:ph idx="16"/>
          </p:nvPr>
        </p:nvSpPr>
        <p:spPr>
          <a:xfrm>
            <a:off x="152400" y="2401659"/>
            <a:ext cx="5105400" cy="2286000"/>
          </a:xfrm>
        </p:spPr>
        <p:txBody>
          <a:bodyPr/>
          <a:lstStyle/>
          <a:p>
            <a:pPr>
              <a:spcAft>
                <a:spcPts val="1200"/>
              </a:spcAft>
            </a:pPr>
            <a:r>
              <a:rPr lang="en-US" sz="2400" dirty="0"/>
              <a:t>Review </a:t>
            </a:r>
            <a:r>
              <a:rPr lang="en-US" sz="2400" dirty="0">
                <a:solidFill>
                  <a:srgbClr val="00B050"/>
                </a:solidFill>
              </a:rPr>
              <a:t>Program Guidelines</a:t>
            </a:r>
            <a:r>
              <a:rPr lang="en-US" sz="2400" dirty="0"/>
              <a:t> on Fund website.</a:t>
            </a:r>
          </a:p>
          <a:p>
            <a:pPr>
              <a:spcAft>
                <a:spcPts val="1200"/>
              </a:spcAft>
            </a:pPr>
            <a:r>
              <a:rPr lang="en-US" sz="2400" dirty="0"/>
              <a:t>Connect with us for financing and business assistance through the online </a:t>
            </a:r>
            <a:r>
              <a:rPr lang="en-US" sz="2400" dirty="0">
                <a:solidFill>
                  <a:srgbClr val="00B050"/>
                </a:solidFill>
              </a:rPr>
              <a:t>Inquiry Form</a:t>
            </a:r>
            <a:r>
              <a:rPr lang="en-US" sz="2400" dirty="0"/>
              <a:t> located here: </a:t>
            </a:r>
          </a:p>
        </p:txBody>
      </p:sp>
      <p:sp>
        <p:nvSpPr>
          <p:cNvPr id="14" name="Title 1"/>
          <p:cNvSpPr>
            <a:spLocks noGrp="1"/>
          </p:cNvSpPr>
          <p:nvPr>
            <p:ph type="title"/>
          </p:nvPr>
        </p:nvSpPr>
        <p:spPr>
          <a:xfrm>
            <a:off x="228600" y="228600"/>
            <a:ext cx="8229600" cy="990600"/>
          </a:xfrm>
        </p:spPr>
        <p:txBody>
          <a:bodyPr/>
          <a:lstStyle/>
          <a:p>
            <a:r>
              <a:rPr lang="en-US" sz="3600" dirty="0"/>
              <a:t>MICHIGAN GOOD FOOD FUND If </a:t>
            </a:r>
            <a:r>
              <a:rPr lang="en-US" dirty="0"/>
              <a:t>you’re a…</a:t>
            </a:r>
            <a:endParaRPr lang="en-US" sz="3600" dirty="0"/>
          </a:p>
        </p:txBody>
      </p:sp>
      <p:sp>
        <p:nvSpPr>
          <p:cNvPr id="17" name="Rectangle 16"/>
          <p:cNvSpPr/>
          <p:nvPr/>
        </p:nvSpPr>
        <p:spPr>
          <a:xfrm>
            <a:off x="445175" y="4828451"/>
            <a:ext cx="4736425" cy="461665"/>
          </a:xfrm>
          <a:prstGeom prst="rect">
            <a:avLst/>
          </a:prstGeom>
        </p:spPr>
        <p:txBody>
          <a:bodyPr wrap="none">
            <a:spAutoFit/>
          </a:bodyPr>
          <a:lstStyle/>
          <a:p>
            <a:pPr>
              <a:spcAft>
                <a:spcPts val="1200"/>
              </a:spcAft>
            </a:pPr>
            <a:r>
              <a:rPr lang="en-US" sz="2400" b="1" dirty="0">
                <a:hlinkClick r:id="rId3"/>
              </a:rPr>
              <a:t>www.migoodfoodfund.org/submit</a:t>
            </a:r>
            <a:endParaRPr lang="en-US" sz="2400" b="1"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905000"/>
            <a:ext cx="3321424" cy="3736602"/>
          </a:xfrm>
          <a:prstGeom prst="rect">
            <a:avLst/>
          </a:prstGeom>
        </p:spPr>
      </p:pic>
    </p:spTree>
    <p:extLst>
      <p:ext uri="{BB962C8B-B14F-4D97-AF65-F5344CB8AC3E}">
        <p14:creationId xmlns:p14="http://schemas.microsoft.com/office/powerpoint/2010/main" val="133696329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828800"/>
            <a:ext cx="2895600" cy="492443"/>
          </a:xfrm>
          <a:prstGeom prst="rect">
            <a:avLst/>
          </a:prstGeom>
        </p:spPr>
        <p:txBody>
          <a:bodyPr wrap="square">
            <a:spAutoFit/>
          </a:bodyPr>
          <a:lstStyle/>
          <a:p>
            <a:pPr>
              <a:spcAft>
                <a:spcPts val="1200"/>
              </a:spcAft>
              <a:buSzPct val="120000"/>
            </a:pPr>
            <a:r>
              <a:rPr lang="en-US" sz="2600" b="1" dirty="0">
                <a:solidFill>
                  <a:srgbClr val="52BCC6"/>
                </a:solidFill>
                <a:latin typeface="Georgia" panose="02040502050405020303" pitchFamily="18" charset="0"/>
                <a:cs typeface="Calibri"/>
              </a:rPr>
              <a:t>Consultant</a:t>
            </a:r>
          </a:p>
        </p:txBody>
      </p:sp>
      <p:sp>
        <p:nvSpPr>
          <p:cNvPr id="9" name="Content Placeholder 3"/>
          <p:cNvSpPr>
            <a:spLocks noGrp="1"/>
          </p:cNvSpPr>
          <p:nvPr>
            <p:ph idx="16"/>
          </p:nvPr>
        </p:nvSpPr>
        <p:spPr>
          <a:xfrm>
            <a:off x="152400" y="2401659"/>
            <a:ext cx="5105400" cy="2286000"/>
          </a:xfrm>
        </p:spPr>
        <p:txBody>
          <a:bodyPr/>
          <a:lstStyle/>
          <a:p>
            <a:pPr>
              <a:spcAft>
                <a:spcPts val="1200"/>
              </a:spcAft>
            </a:pPr>
            <a:r>
              <a:rPr lang="en-US" sz="2400" dirty="0"/>
              <a:t>We’re building a Network of preferred consultants!</a:t>
            </a:r>
          </a:p>
          <a:p>
            <a:pPr>
              <a:spcAft>
                <a:spcPts val="1200"/>
              </a:spcAft>
            </a:pPr>
            <a:r>
              <a:rPr lang="en-US" sz="2400" dirty="0"/>
              <a:t>Consultants are needed with expertise in a variety of areas.</a:t>
            </a:r>
          </a:p>
          <a:p>
            <a:pPr>
              <a:spcAft>
                <a:spcPts val="1200"/>
              </a:spcAft>
            </a:pPr>
            <a:r>
              <a:rPr lang="en-US" sz="2400" dirty="0"/>
              <a:t>Email us: </a:t>
            </a:r>
            <a:br>
              <a:rPr lang="en-US" sz="2400" dirty="0"/>
            </a:br>
            <a:r>
              <a:rPr lang="en-US" sz="2400" dirty="0">
                <a:solidFill>
                  <a:srgbClr val="139554"/>
                </a:solidFill>
              </a:rPr>
              <a:t>info@migoodfoodfund.org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606" y="2290465"/>
            <a:ext cx="2366794" cy="2577846"/>
          </a:xfrm>
          <a:prstGeom prst="rect">
            <a:avLst/>
          </a:prstGeom>
        </p:spPr>
      </p:pic>
      <p:sp>
        <p:nvSpPr>
          <p:cNvPr id="7" name="Title 1"/>
          <p:cNvSpPr>
            <a:spLocks noGrp="1"/>
          </p:cNvSpPr>
          <p:nvPr>
            <p:ph type="title"/>
          </p:nvPr>
        </p:nvSpPr>
        <p:spPr>
          <a:xfrm>
            <a:off x="228600" y="228600"/>
            <a:ext cx="8229600" cy="990600"/>
          </a:xfrm>
        </p:spPr>
        <p:txBody>
          <a:bodyPr/>
          <a:lstStyle/>
          <a:p>
            <a:r>
              <a:rPr lang="en-US" sz="3600" dirty="0"/>
              <a:t>MICHIGAN GOOD FOOD FUND If </a:t>
            </a:r>
            <a:r>
              <a:rPr lang="en-US" dirty="0"/>
              <a:t>you’re a…</a:t>
            </a:r>
            <a:endParaRPr lang="en-US" sz="3600" dirty="0"/>
          </a:p>
        </p:txBody>
      </p:sp>
    </p:spTree>
    <p:extLst>
      <p:ext uri="{BB962C8B-B14F-4D97-AF65-F5344CB8AC3E}">
        <p14:creationId xmlns:p14="http://schemas.microsoft.com/office/powerpoint/2010/main" val="386616204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828800"/>
            <a:ext cx="4114800" cy="492443"/>
          </a:xfrm>
          <a:prstGeom prst="rect">
            <a:avLst/>
          </a:prstGeom>
        </p:spPr>
        <p:txBody>
          <a:bodyPr wrap="square">
            <a:spAutoFit/>
          </a:bodyPr>
          <a:lstStyle/>
          <a:p>
            <a:pPr>
              <a:spcAft>
                <a:spcPts val="1200"/>
              </a:spcAft>
              <a:buSzPct val="120000"/>
            </a:pPr>
            <a:r>
              <a:rPr lang="en-US" sz="2600" b="1" dirty="0">
                <a:solidFill>
                  <a:srgbClr val="52BCC6"/>
                </a:solidFill>
                <a:latin typeface="Georgia" panose="02040502050405020303" pitchFamily="18" charset="0"/>
                <a:cs typeface="Calibri"/>
              </a:rPr>
              <a:t>Intermediary Lender</a:t>
            </a:r>
          </a:p>
        </p:txBody>
      </p:sp>
      <p:sp>
        <p:nvSpPr>
          <p:cNvPr id="9" name="Content Placeholder 3"/>
          <p:cNvSpPr>
            <a:spLocks noGrp="1"/>
          </p:cNvSpPr>
          <p:nvPr>
            <p:ph idx="16"/>
          </p:nvPr>
        </p:nvSpPr>
        <p:spPr>
          <a:xfrm>
            <a:off x="152400" y="2401658"/>
            <a:ext cx="5105400" cy="3541942"/>
          </a:xfrm>
        </p:spPr>
        <p:txBody>
          <a:bodyPr/>
          <a:lstStyle/>
          <a:p>
            <a:pPr>
              <a:spcAft>
                <a:spcPts val="1200"/>
              </a:spcAft>
            </a:pPr>
            <a:r>
              <a:rPr lang="en-US" sz="2400" dirty="0"/>
              <a:t>We are seeking intermediary lenders to underwrite loans less than $250,000.</a:t>
            </a:r>
          </a:p>
          <a:p>
            <a:pPr>
              <a:spcAft>
                <a:spcPts val="1200"/>
              </a:spcAft>
            </a:pPr>
            <a:r>
              <a:rPr lang="en-US" sz="2400" dirty="0"/>
              <a:t>Capital is available (up to $500,000) for existing CDFIs or micro-lenders to participate in the Fund.</a:t>
            </a:r>
          </a:p>
          <a:p>
            <a:pPr>
              <a:spcAft>
                <a:spcPts val="1200"/>
              </a:spcAft>
            </a:pPr>
            <a:r>
              <a:rPr lang="en-US" sz="2400" dirty="0"/>
              <a:t>Email us: </a:t>
            </a:r>
            <a:br>
              <a:rPr lang="en-US" sz="2400" dirty="0"/>
            </a:br>
            <a:r>
              <a:rPr lang="en-US" sz="2400" dirty="0">
                <a:solidFill>
                  <a:srgbClr val="139554"/>
                </a:solidFill>
              </a:rPr>
              <a:t>info@migoodfoodfund.org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401659"/>
            <a:ext cx="2069593" cy="2069593"/>
          </a:xfrm>
          <a:prstGeom prst="rect">
            <a:avLst/>
          </a:prstGeom>
        </p:spPr>
      </p:pic>
      <p:sp>
        <p:nvSpPr>
          <p:cNvPr id="8" name="Title 1"/>
          <p:cNvSpPr>
            <a:spLocks noGrp="1"/>
          </p:cNvSpPr>
          <p:nvPr>
            <p:ph type="title"/>
          </p:nvPr>
        </p:nvSpPr>
        <p:spPr>
          <a:xfrm>
            <a:off x="228600" y="228600"/>
            <a:ext cx="8229600" cy="990600"/>
          </a:xfrm>
        </p:spPr>
        <p:txBody>
          <a:bodyPr/>
          <a:lstStyle/>
          <a:p>
            <a:r>
              <a:rPr lang="en-US" sz="3600" dirty="0"/>
              <a:t>MICHIGAN GOOD FOOD FUND If </a:t>
            </a:r>
            <a:r>
              <a:rPr lang="en-US" dirty="0"/>
              <a:t>you’re a…</a:t>
            </a:r>
            <a:endParaRPr lang="en-US" sz="3600" dirty="0"/>
          </a:p>
        </p:txBody>
      </p:sp>
    </p:spTree>
    <p:extLst>
      <p:ext uri="{BB962C8B-B14F-4D97-AF65-F5344CB8AC3E}">
        <p14:creationId xmlns:p14="http://schemas.microsoft.com/office/powerpoint/2010/main" val="294484129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0" y="3886200"/>
            <a:ext cx="4191000" cy="14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2400" b="1" dirty="0">
                <a:solidFill>
                  <a:schemeClr val="bg1"/>
                </a:solidFill>
              </a:rPr>
              <a:t>DIG IN</a:t>
            </a:r>
          </a:p>
          <a:p>
            <a:pPr marL="0" indent="0">
              <a:spcBef>
                <a:spcPts val="0"/>
              </a:spcBef>
              <a:buNone/>
            </a:pPr>
            <a:r>
              <a:rPr lang="en-US" sz="2200" b="1" dirty="0">
                <a:solidFill>
                  <a:schemeClr val="bg1"/>
                </a:solidFill>
              </a:rPr>
              <a:t>www.MIGoodFoodFund.org</a:t>
            </a:r>
          </a:p>
          <a:p>
            <a:pPr marL="0" indent="0">
              <a:spcAft>
                <a:spcPts val="1200"/>
              </a:spcAft>
              <a:buNone/>
            </a:pPr>
            <a:r>
              <a:rPr lang="en-US" sz="2200" b="1" dirty="0">
                <a:solidFill>
                  <a:schemeClr val="bg1"/>
                </a:solidFill>
              </a:rPr>
              <a:t>info@MIGoodFoodFund.org</a:t>
            </a:r>
          </a:p>
        </p:txBody>
      </p:sp>
    </p:spTree>
    <p:extLst>
      <p:ext uri="{BB962C8B-B14F-4D97-AF65-F5344CB8AC3E}">
        <p14:creationId xmlns:p14="http://schemas.microsoft.com/office/powerpoint/2010/main" val="367034225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a:xfrm>
            <a:off x="4495800" y="1752600"/>
            <a:ext cx="4495800" cy="3657600"/>
          </a:xfrm>
        </p:spPr>
        <p:txBody>
          <a:bodyPr/>
          <a:lstStyle/>
          <a:p>
            <a:pPr marL="0" indent="0">
              <a:spcBef>
                <a:spcPts val="0"/>
              </a:spcBef>
              <a:spcAft>
                <a:spcPts val="1200"/>
              </a:spcAft>
              <a:buNone/>
            </a:pPr>
            <a:r>
              <a:rPr lang="en-US" sz="2400" dirty="0">
                <a:solidFill>
                  <a:srgbClr val="52BCC6"/>
                </a:solidFill>
                <a:latin typeface="Georgia"/>
                <a:cs typeface="Georgia"/>
              </a:rPr>
              <a:t>Lack of access to healthy food has serious health implications:  </a:t>
            </a:r>
          </a:p>
          <a:p>
            <a:pPr>
              <a:spcBef>
                <a:spcPts val="0"/>
              </a:spcBef>
              <a:spcAft>
                <a:spcPts val="1200"/>
              </a:spcAft>
            </a:pPr>
            <a:r>
              <a:rPr lang="en-US" sz="2400" dirty="0"/>
              <a:t>More than </a:t>
            </a:r>
            <a:r>
              <a:rPr lang="en-US" sz="2400" dirty="0">
                <a:solidFill>
                  <a:srgbClr val="139554"/>
                </a:solidFill>
              </a:rPr>
              <a:t>30%</a:t>
            </a:r>
            <a:r>
              <a:rPr lang="en-US" sz="2400" dirty="0"/>
              <a:t> of Michiganders are obese</a:t>
            </a:r>
            <a:endParaRPr lang="en-US" sz="2400" dirty="0">
              <a:solidFill>
                <a:srgbClr val="139554"/>
              </a:solidFill>
            </a:endParaRPr>
          </a:p>
          <a:p>
            <a:pPr>
              <a:spcBef>
                <a:spcPts val="0"/>
              </a:spcBef>
              <a:spcAft>
                <a:spcPts val="1200"/>
              </a:spcAft>
            </a:pPr>
            <a:r>
              <a:rPr lang="en-US" sz="2400" dirty="0"/>
              <a:t>Disproportionately impacts </a:t>
            </a:r>
            <a:r>
              <a:rPr lang="en-US" sz="2400" dirty="0">
                <a:solidFill>
                  <a:srgbClr val="139554"/>
                </a:solidFill>
              </a:rPr>
              <a:t>communities of color. </a:t>
            </a:r>
          </a:p>
          <a:p>
            <a:pPr>
              <a:spcBef>
                <a:spcPts val="0"/>
              </a:spcBef>
              <a:spcAft>
                <a:spcPts val="1200"/>
              </a:spcAft>
            </a:pPr>
            <a:r>
              <a:rPr lang="en-US" sz="2400" dirty="0"/>
              <a:t>Obesity costs the state</a:t>
            </a:r>
            <a:br>
              <a:rPr lang="en-US" sz="2400" dirty="0"/>
            </a:br>
            <a:r>
              <a:rPr lang="en-US" sz="2400" dirty="0">
                <a:solidFill>
                  <a:srgbClr val="139554"/>
                </a:solidFill>
              </a:rPr>
              <a:t>$3 billion </a:t>
            </a:r>
            <a:r>
              <a:rPr lang="en-US" sz="2400" dirty="0"/>
              <a:t>annually</a:t>
            </a:r>
            <a:r>
              <a:rPr lang="en-US" sz="2400" dirty="0">
                <a:solidFill>
                  <a:srgbClr val="139554"/>
                </a:solidFill>
              </a:rPr>
              <a:t> </a:t>
            </a:r>
            <a:r>
              <a:rPr lang="en-US" sz="2400" dirty="0"/>
              <a:t>in related medical expenses.</a:t>
            </a:r>
          </a:p>
          <a:p>
            <a:endParaRPr lang="en-US" dirty="0"/>
          </a:p>
        </p:txBody>
      </p:sp>
      <p:pic>
        <p:nvPicPr>
          <p:cNvPr id="10"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6666" b="1018"/>
          <a:stretch/>
        </p:blipFill>
        <p:spPr>
          <a:xfrm>
            <a:off x="0" y="1600200"/>
            <a:ext cx="4267200" cy="4572000"/>
          </a:xfrm>
          <a:prstGeom prst="rect">
            <a:avLst/>
          </a:prstGeom>
        </p:spPr>
      </p:pic>
      <p:sp>
        <p:nvSpPr>
          <p:cNvPr id="12" name="Title 1"/>
          <p:cNvSpPr>
            <a:spLocks noGrp="1"/>
          </p:cNvSpPr>
          <p:nvPr>
            <p:ph type="title"/>
          </p:nvPr>
        </p:nvSpPr>
        <p:spPr>
          <a:xfrm>
            <a:off x="228600" y="228600"/>
            <a:ext cx="8229600" cy="990600"/>
          </a:xfrm>
        </p:spPr>
        <p:txBody>
          <a:bodyPr/>
          <a:lstStyle/>
          <a:p>
            <a:r>
              <a:rPr lang="en-US" sz="3600" dirty="0"/>
              <a:t>MICHIGAN GOOD FOOD FUND Why it Matters</a:t>
            </a:r>
          </a:p>
        </p:txBody>
      </p:sp>
    </p:spTree>
    <p:extLst>
      <p:ext uri="{BB962C8B-B14F-4D97-AF65-F5344CB8AC3E}">
        <p14:creationId xmlns:p14="http://schemas.microsoft.com/office/powerpoint/2010/main" val="8989006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G2.jpg"/>
          <p:cNvPicPr>
            <a:picLocks noGrp="1" noChangeAspect="1"/>
          </p:cNvPicPr>
          <p:nvPr>
            <p:ph idx="18"/>
          </p:nvPr>
        </p:nvPicPr>
        <p:blipFill>
          <a:blip r:embed="rId3">
            <a:extLst>
              <a:ext uri="{28A0092B-C50C-407E-A947-70E740481C1C}">
                <a14:useLocalDpi xmlns:a14="http://schemas.microsoft.com/office/drawing/2010/main" val="0"/>
              </a:ext>
            </a:extLst>
          </a:blip>
          <a:srcRect/>
          <a:stretch>
            <a:fillRect/>
          </a:stretch>
        </p:blipFill>
        <p:spPr/>
      </p:pic>
      <p:sp>
        <p:nvSpPr>
          <p:cNvPr id="5" name="Rectangle 4"/>
          <p:cNvSpPr/>
          <p:nvPr/>
        </p:nvSpPr>
        <p:spPr>
          <a:xfrm>
            <a:off x="1814" y="3886200"/>
            <a:ext cx="9142186" cy="2286000"/>
          </a:xfrm>
          <a:prstGeom prst="rect">
            <a:avLst/>
          </a:prstGeom>
          <a:solidFill>
            <a:srgbClr val="EC5E1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28600" y="4091940"/>
            <a:ext cx="8647793" cy="1874520"/>
          </a:xfrm>
        </p:spPr>
        <p:txBody>
          <a:bodyPr/>
          <a:lstStyle/>
          <a:p>
            <a:r>
              <a:rPr lang="en-US" sz="4000" dirty="0"/>
              <a:t>THE FUND RESPONDS TO THESE CHALLENGES WITH A FINANCING OPPORTUNITY. </a:t>
            </a:r>
          </a:p>
        </p:txBody>
      </p:sp>
    </p:spTree>
    <p:extLst>
      <p:ext uri="{BB962C8B-B14F-4D97-AF65-F5344CB8AC3E}">
        <p14:creationId xmlns:p14="http://schemas.microsoft.com/office/powerpoint/2010/main" val="1454561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229600" cy="990600"/>
          </a:xfrm>
        </p:spPr>
        <p:txBody>
          <a:bodyPr/>
          <a:lstStyle/>
          <a:p>
            <a:r>
              <a:rPr lang="en-US" sz="3600" dirty="0"/>
              <a:t>MICHIGAN GOOD FOOD FUND</a:t>
            </a:r>
            <a:br>
              <a:rPr lang="en-US" sz="3600" dirty="0"/>
            </a:br>
            <a:r>
              <a:rPr lang="en-US" sz="3600" dirty="0"/>
              <a:t>Goals &amp; Priorities</a:t>
            </a:r>
          </a:p>
        </p:txBody>
      </p:sp>
      <p:sp>
        <p:nvSpPr>
          <p:cNvPr id="13" name="Content Placeholder 2"/>
          <p:cNvSpPr>
            <a:spLocks noGrp="1"/>
          </p:cNvSpPr>
          <p:nvPr>
            <p:ph idx="4294967295"/>
          </p:nvPr>
        </p:nvSpPr>
        <p:spPr>
          <a:xfrm>
            <a:off x="3386328" y="1815353"/>
            <a:ext cx="5105400" cy="4141694"/>
          </a:xfrm>
          <a:prstGeom prst="rect">
            <a:avLst/>
          </a:prstGeom>
        </p:spPr>
        <p:txBody>
          <a:bodyPr/>
          <a:lstStyle/>
          <a:p>
            <a:pPr marL="0" indent="0">
              <a:spcBef>
                <a:spcPts val="0"/>
              </a:spcBef>
              <a:buNone/>
            </a:pPr>
            <a:r>
              <a:rPr lang="en-US" sz="2200" b="1" dirty="0">
                <a:solidFill>
                  <a:schemeClr val="tx1">
                    <a:lumMod val="85000"/>
                    <a:lumOff val="15000"/>
                  </a:schemeClr>
                </a:solidFill>
              </a:rPr>
              <a:t>Goals &amp; Priorities</a:t>
            </a:r>
          </a:p>
          <a:p>
            <a:pPr>
              <a:spcBef>
                <a:spcPts val="0"/>
              </a:spcBef>
            </a:pPr>
            <a:r>
              <a:rPr lang="en-US" sz="2200" dirty="0">
                <a:solidFill>
                  <a:schemeClr val="tx1">
                    <a:lumMod val="85000"/>
                    <a:lumOff val="15000"/>
                  </a:schemeClr>
                </a:solidFill>
              </a:rPr>
              <a:t>Increase access to healthy food</a:t>
            </a:r>
          </a:p>
          <a:p>
            <a:pPr>
              <a:spcBef>
                <a:spcPts val="0"/>
              </a:spcBef>
            </a:pPr>
            <a:r>
              <a:rPr lang="en-US" sz="2200" dirty="0">
                <a:solidFill>
                  <a:schemeClr val="tx1">
                    <a:lumMod val="85000"/>
                    <a:lumOff val="15000"/>
                  </a:schemeClr>
                </a:solidFill>
              </a:rPr>
              <a:t>Drive economic development &amp; </a:t>
            </a:r>
            <a:br>
              <a:rPr lang="en-US" sz="2200" dirty="0">
                <a:solidFill>
                  <a:schemeClr val="tx1">
                    <a:lumMod val="85000"/>
                    <a:lumOff val="15000"/>
                  </a:schemeClr>
                </a:solidFill>
              </a:rPr>
            </a:br>
            <a:r>
              <a:rPr lang="en-US" sz="2200" dirty="0">
                <a:solidFill>
                  <a:schemeClr val="tx1">
                    <a:lumMod val="85000"/>
                    <a:lumOff val="15000"/>
                  </a:schemeClr>
                </a:solidFill>
              </a:rPr>
              <a:t>job creation</a:t>
            </a:r>
          </a:p>
          <a:p>
            <a:pPr>
              <a:spcBef>
                <a:spcPts val="0"/>
              </a:spcBef>
            </a:pPr>
            <a:endParaRPr lang="en-US" sz="2200" b="1" dirty="0">
              <a:solidFill>
                <a:schemeClr val="tx1">
                  <a:lumMod val="85000"/>
                  <a:lumOff val="15000"/>
                </a:schemeClr>
              </a:solidFill>
            </a:endParaRPr>
          </a:p>
          <a:p>
            <a:pPr marL="0" indent="0">
              <a:spcBef>
                <a:spcPts val="0"/>
              </a:spcBef>
              <a:buNone/>
            </a:pPr>
            <a:r>
              <a:rPr lang="en-US" sz="2200" b="1" dirty="0">
                <a:solidFill>
                  <a:schemeClr val="tx1">
                    <a:lumMod val="85000"/>
                    <a:lumOff val="15000"/>
                  </a:schemeClr>
                </a:solidFill>
              </a:rPr>
              <a:t>By Promoting</a:t>
            </a:r>
          </a:p>
          <a:p>
            <a:pPr>
              <a:spcBef>
                <a:spcPts val="0"/>
              </a:spcBef>
            </a:pPr>
            <a:r>
              <a:rPr lang="en-US" sz="2200" dirty="0">
                <a:solidFill>
                  <a:schemeClr val="tx1">
                    <a:lumMod val="85000"/>
                    <a:lumOff val="15000"/>
                  </a:schemeClr>
                </a:solidFill>
              </a:rPr>
              <a:t>Racial and Social Equity</a:t>
            </a:r>
          </a:p>
          <a:p>
            <a:pPr>
              <a:spcBef>
                <a:spcPts val="0"/>
              </a:spcBef>
            </a:pPr>
            <a:r>
              <a:rPr lang="en-US" sz="2200" dirty="0">
                <a:solidFill>
                  <a:schemeClr val="tx1">
                    <a:lumMod val="85000"/>
                    <a:lumOff val="15000"/>
                  </a:schemeClr>
                </a:solidFill>
              </a:rPr>
              <a:t>Environmental Stewardship</a:t>
            </a:r>
          </a:p>
          <a:p>
            <a:pPr>
              <a:spcBef>
                <a:spcPts val="0"/>
              </a:spcBef>
            </a:pPr>
            <a:r>
              <a:rPr lang="en-US" sz="2200" dirty="0">
                <a:solidFill>
                  <a:schemeClr val="tx1">
                    <a:lumMod val="85000"/>
                    <a:lumOff val="15000"/>
                  </a:schemeClr>
                </a:solidFill>
              </a:rPr>
              <a:t>Local sourcing</a:t>
            </a:r>
            <a:endParaRPr lang="en-US" sz="1800" dirty="0">
              <a:solidFill>
                <a:schemeClr val="tx1">
                  <a:lumMod val="85000"/>
                  <a:lumOff val="15000"/>
                </a:schemeClr>
              </a:solidFill>
            </a:endParaRPr>
          </a:p>
        </p:txBody>
      </p:sp>
      <p:pic>
        <p:nvPicPr>
          <p:cNvPr id="2" name="Picture 1"/>
          <p:cNvPicPr>
            <a:picLocks noChangeAspect="1"/>
          </p:cNvPicPr>
          <p:nvPr/>
        </p:nvPicPr>
        <p:blipFill rotWithShape="1">
          <a:blip r:embed="rId3"/>
          <a:srcRect t="3226"/>
          <a:stretch/>
        </p:blipFill>
        <p:spPr>
          <a:xfrm>
            <a:off x="0" y="1600200"/>
            <a:ext cx="3044613" cy="4572000"/>
          </a:xfrm>
          <a:prstGeom prst="rect">
            <a:avLst/>
          </a:prstGeom>
        </p:spPr>
      </p:pic>
    </p:spTree>
    <p:extLst>
      <p:ext uri="{BB962C8B-B14F-4D97-AF65-F5344CB8AC3E}">
        <p14:creationId xmlns:p14="http://schemas.microsoft.com/office/powerpoint/2010/main" val="40631285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90600"/>
          </a:xfrm>
        </p:spPr>
        <p:txBody>
          <a:bodyPr/>
          <a:lstStyle/>
          <a:p>
            <a:r>
              <a:rPr lang="en-US" sz="3600" dirty="0"/>
              <a:t>HEALTHY FOOD FINANCING</a:t>
            </a:r>
            <a:br>
              <a:rPr lang="en-US" sz="3600" dirty="0"/>
            </a:br>
            <a:r>
              <a:rPr lang="en-US" sz="3600" dirty="0"/>
              <a:t>A Proven Strategy</a:t>
            </a:r>
          </a:p>
        </p:txBody>
      </p:sp>
      <p:graphicFrame>
        <p:nvGraphicFramePr>
          <p:cNvPr id="6" name="Table 5"/>
          <p:cNvGraphicFramePr>
            <a:graphicFrameLocks noGrp="1"/>
          </p:cNvGraphicFramePr>
          <p:nvPr>
            <p:extLst/>
          </p:nvPr>
        </p:nvGraphicFramePr>
        <p:xfrm>
          <a:off x="381000" y="1676400"/>
          <a:ext cx="8355723" cy="4483932"/>
        </p:xfrm>
        <a:graphic>
          <a:graphicData uri="http://schemas.openxmlformats.org/drawingml/2006/table">
            <a:tbl>
              <a:tblPr firstRow="1" firstCol="1">
                <a:tableStyleId>{5C22544A-7EE6-4342-B048-85BDC9FD1C3A}</a:tableStyleId>
              </a:tblPr>
              <a:tblGrid>
                <a:gridCol w="4801260">
                  <a:extLst>
                    <a:ext uri="{9D8B030D-6E8A-4147-A177-3AD203B41FA5}">
                      <a16:colId xmlns:a16="http://schemas.microsoft.com/office/drawing/2014/main" val="20000"/>
                    </a:ext>
                  </a:extLst>
                </a:gridCol>
                <a:gridCol w="1795366">
                  <a:extLst>
                    <a:ext uri="{9D8B030D-6E8A-4147-A177-3AD203B41FA5}">
                      <a16:colId xmlns:a16="http://schemas.microsoft.com/office/drawing/2014/main" val="20001"/>
                    </a:ext>
                  </a:extLst>
                </a:gridCol>
                <a:gridCol w="1759097">
                  <a:extLst>
                    <a:ext uri="{9D8B030D-6E8A-4147-A177-3AD203B41FA5}">
                      <a16:colId xmlns:a16="http://schemas.microsoft.com/office/drawing/2014/main" val="20002"/>
                    </a:ext>
                  </a:extLst>
                </a:gridCol>
              </a:tblGrid>
              <a:tr h="377825">
                <a:tc>
                  <a:txBody>
                    <a:bodyPr/>
                    <a:lstStyle/>
                    <a:p>
                      <a:endParaRPr lang="en-US" sz="1600" dirty="0">
                        <a:solidFill>
                          <a:schemeClr val="bg1"/>
                        </a:solidFill>
                        <a:latin typeface="Georgia" panose="02040502050405020303" pitchFamily="18" charset="0"/>
                        <a:cs typeface="Times New Roman" panose="02020603050405020304" pitchFamily="18" charset="0"/>
                      </a:endParaRPr>
                    </a:p>
                  </a:txBody>
                  <a:tcPr>
                    <a:solidFill>
                      <a:srgbClr val="52BCC6"/>
                    </a:solidFill>
                  </a:tcPr>
                </a:tc>
                <a:tc>
                  <a:txBody>
                    <a:bodyPr/>
                    <a:lstStyle/>
                    <a:p>
                      <a:pPr algn="ctr"/>
                      <a:r>
                        <a:rPr lang="en-US" sz="1600" dirty="0">
                          <a:solidFill>
                            <a:schemeClr val="bg1"/>
                          </a:solidFill>
                          <a:latin typeface="Georgia" panose="02040502050405020303" pitchFamily="18" charset="0"/>
                          <a:cs typeface="Times New Roman" panose="02020603050405020304" pitchFamily="18" charset="0"/>
                        </a:rPr>
                        <a:t>State / Place</a:t>
                      </a:r>
                    </a:p>
                  </a:txBody>
                  <a:tcPr anchor="ctr">
                    <a:solidFill>
                      <a:srgbClr val="52BCC6"/>
                    </a:solidFill>
                  </a:tcPr>
                </a:tc>
                <a:tc>
                  <a:txBody>
                    <a:bodyPr/>
                    <a:lstStyle/>
                    <a:p>
                      <a:pPr algn="ctr"/>
                      <a:r>
                        <a:rPr lang="en-US" sz="1600" dirty="0">
                          <a:solidFill>
                            <a:schemeClr val="bg1"/>
                          </a:solidFill>
                          <a:latin typeface="Georgia" panose="02040502050405020303" pitchFamily="18" charset="0"/>
                          <a:cs typeface="Times New Roman" panose="02020603050405020304" pitchFamily="18" charset="0"/>
                        </a:rPr>
                        <a:t>Size</a:t>
                      </a:r>
                    </a:p>
                  </a:txBody>
                  <a:tcPr anchor="ctr">
                    <a:solidFill>
                      <a:srgbClr val="52BCC6"/>
                    </a:solidFill>
                  </a:tcPr>
                </a:tc>
                <a:extLst>
                  <a:ext uri="{0D108BD9-81ED-4DB2-BD59-A6C34878D82A}">
                    <a16:rowId xmlns:a16="http://schemas.microsoft.com/office/drawing/2014/main" val="10000"/>
                  </a:ext>
                </a:extLst>
              </a:tr>
              <a:tr h="377825">
                <a:tc>
                  <a:txBody>
                    <a:bodyPr/>
                    <a:lstStyle/>
                    <a:p>
                      <a:r>
                        <a:rPr lang="en-US" sz="1600" dirty="0">
                          <a:solidFill>
                            <a:schemeClr val="bg1"/>
                          </a:solidFill>
                          <a:latin typeface="Georgia" panose="02040502050405020303" pitchFamily="18" charset="0"/>
                          <a:cs typeface="Times New Roman" panose="02020603050405020304" pitchFamily="18" charset="0"/>
                        </a:rPr>
                        <a:t>California </a:t>
                      </a:r>
                      <a:r>
                        <a:rPr lang="en-US" sz="1600" dirty="0" err="1">
                          <a:solidFill>
                            <a:schemeClr val="bg1"/>
                          </a:solidFill>
                          <a:latin typeface="Georgia" panose="02040502050405020303" pitchFamily="18" charset="0"/>
                          <a:cs typeface="Times New Roman" panose="02020603050405020304" pitchFamily="18" charset="0"/>
                        </a:rPr>
                        <a:t>FreshWorks</a:t>
                      </a:r>
                      <a:r>
                        <a:rPr lang="en-US" sz="1600" dirty="0">
                          <a:solidFill>
                            <a:schemeClr val="bg1"/>
                          </a:solidFill>
                          <a:latin typeface="Georgia" panose="02040502050405020303" pitchFamily="18" charset="0"/>
                          <a:cs typeface="Times New Roman" panose="02020603050405020304" pitchFamily="18" charset="0"/>
                        </a:rPr>
                        <a:t> Fund</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CA</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$272</a:t>
                      </a:r>
                      <a:r>
                        <a:rPr lang="en-US" sz="1600" baseline="0" dirty="0">
                          <a:solidFill>
                            <a:schemeClr val="tx1">
                              <a:lumMod val="65000"/>
                              <a:lumOff val="35000"/>
                            </a:schemeClr>
                          </a:solidFill>
                          <a:latin typeface="+mn-lt"/>
                          <a:cs typeface="Times New Roman" panose="02020603050405020304" pitchFamily="18" charset="0"/>
                        </a:rPr>
                        <a:t> M</a:t>
                      </a:r>
                      <a:endParaRPr lang="en-US" sz="1600" dirty="0">
                        <a:solidFill>
                          <a:schemeClr val="tx1">
                            <a:lumMod val="65000"/>
                            <a:lumOff val="35000"/>
                          </a:schemeClr>
                        </a:solidFill>
                        <a:latin typeface="+mn-lt"/>
                        <a:cs typeface="Times New Roman" panose="02020603050405020304" pitchFamily="18" charset="0"/>
                      </a:endParaRPr>
                    </a:p>
                  </a:txBody>
                  <a:tcPr anchor="ctr">
                    <a:solidFill>
                      <a:srgbClr val="E0E1E2"/>
                    </a:solidFill>
                  </a:tcPr>
                </a:tc>
                <a:extLst>
                  <a:ext uri="{0D108BD9-81ED-4DB2-BD59-A6C34878D82A}">
                    <a16:rowId xmlns:a16="http://schemas.microsoft.com/office/drawing/2014/main" val="10001"/>
                  </a:ext>
                </a:extLst>
              </a:tr>
              <a:tr h="617220">
                <a:tc>
                  <a:txBody>
                    <a:bodyPr/>
                    <a:lstStyle/>
                    <a:p>
                      <a:r>
                        <a:rPr lang="en-US" sz="1600" dirty="0">
                          <a:solidFill>
                            <a:schemeClr val="bg1"/>
                          </a:solidFill>
                          <a:latin typeface="Georgia" panose="02040502050405020303" pitchFamily="18" charset="0"/>
                          <a:cs typeface="Times New Roman" panose="02020603050405020304" pitchFamily="18" charset="0"/>
                        </a:rPr>
                        <a:t>Cincinnati Fresh Food Financing Fund</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Cincinnati,</a:t>
                      </a:r>
                      <a:r>
                        <a:rPr lang="en-US" sz="1600" baseline="0" dirty="0">
                          <a:solidFill>
                            <a:schemeClr val="tx1">
                              <a:lumMod val="65000"/>
                              <a:lumOff val="35000"/>
                            </a:schemeClr>
                          </a:solidFill>
                          <a:latin typeface="+mn-lt"/>
                          <a:cs typeface="Times New Roman" panose="02020603050405020304" pitchFamily="18" charset="0"/>
                        </a:rPr>
                        <a:t> OH</a:t>
                      </a:r>
                      <a:endParaRPr lang="en-US" sz="1600" dirty="0">
                        <a:solidFill>
                          <a:schemeClr val="tx1">
                            <a:lumMod val="65000"/>
                            <a:lumOff val="35000"/>
                          </a:schemeClr>
                        </a:solidFill>
                        <a:latin typeface="+mn-lt"/>
                        <a:cs typeface="Times New Roman" panose="02020603050405020304" pitchFamily="18" charset="0"/>
                      </a:endParaRP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$15 M</a:t>
                      </a:r>
                    </a:p>
                  </a:txBody>
                  <a:tcPr anchor="ctr">
                    <a:solidFill>
                      <a:srgbClr val="E0E1E2"/>
                    </a:solidFill>
                  </a:tcPr>
                </a:tc>
                <a:extLst>
                  <a:ext uri="{0D108BD9-81ED-4DB2-BD59-A6C34878D82A}">
                    <a16:rowId xmlns:a16="http://schemas.microsoft.com/office/drawing/2014/main" val="10002"/>
                  </a:ext>
                </a:extLst>
              </a:tr>
              <a:tr h="377825">
                <a:tc>
                  <a:txBody>
                    <a:bodyPr/>
                    <a:lstStyle/>
                    <a:p>
                      <a:r>
                        <a:rPr lang="en-US" sz="1600" dirty="0">
                          <a:solidFill>
                            <a:schemeClr val="bg1"/>
                          </a:solidFill>
                          <a:latin typeface="Georgia" panose="02040502050405020303" pitchFamily="18" charset="0"/>
                          <a:cs typeface="Times New Roman" panose="02020603050405020304" pitchFamily="18" charset="0"/>
                        </a:rPr>
                        <a:t>Colorado Fresh Food Financing Initiative</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CO</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$10 M</a:t>
                      </a:r>
                    </a:p>
                  </a:txBody>
                  <a:tcPr anchor="ctr">
                    <a:solidFill>
                      <a:srgbClr val="E0E1E2"/>
                    </a:solidFill>
                  </a:tcPr>
                </a:tc>
                <a:extLst>
                  <a:ext uri="{0D108BD9-81ED-4DB2-BD59-A6C34878D82A}">
                    <a16:rowId xmlns:a16="http://schemas.microsoft.com/office/drawing/2014/main" val="10003"/>
                  </a:ext>
                </a:extLst>
              </a:tr>
              <a:tr h="369767">
                <a:tc>
                  <a:txBody>
                    <a:bodyPr/>
                    <a:lstStyle/>
                    <a:p>
                      <a:r>
                        <a:rPr lang="en-US" sz="1600" dirty="0">
                          <a:solidFill>
                            <a:schemeClr val="bg1"/>
                          </a:solidFill>
                          <a:latin typeface="Georgia" panose="02040502050405020303" pitchFamily="18" charset="0"/>
                          <a:cs typeface="Times New Roman" panose="02020603050405020304" pitchFamily="18" charset="0"/>
                        </a:rPr>
                        <a:t>Illinois Fresh Food Fund</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IL</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$10 M</a:t>
                      </a:r>
                    </a:p>
                  </a:txBody>
                  <a:tcPr anchor="ctr">
                    <a:solidFill>
                      <a:srgbClr val="E0E1E2"/>
                    </a:solidFill>
                  </a:tcPr>
                </a:tc>
                <a:extLst>
                  <a:ext uri="{0D108BD9-81ED-4DB2-BD59-A6C34878D82A}">
                    <a16:rowId xmlns:a16="http://schemas.microsoft.com/office/drawing/2014/main" val="10004"/>
                  </a:ext>
                </a:extLst>
              </a:tr>
              <a:tr h="377825">
                <a:tc>
                  <a:txBody>
                    <a:bodyPr/>
                    <a:lstStyle/>
                    <a:p>
                      <a:r>
                        <a:rPr lang="en-US" sz="1600" dirty="0">
                          <a:solidFill>
                            <a:schemeClr val="bg1"/>
                          </a:solidFill>
                          <a:latin typeface="Georgia" panose="02040502050405020303" pitchFamily="18" charset="0"/>
                          <a:cs typeface="Times New Roman" panose="02020603050405020304" pitchFamily="18" charset="0"/>
                        </a:rPr>
                        <a:t>New Jersey Food Access Initiative</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NJ</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$19 M</a:t>
                      </a:r>
                    </a:p>
                  </a:txBody>
                  <a:tcPr anchor="ctr">
                    <a:solidFill>
                      <a:srgbClr val="E0E1E2"/>
                    </a:solidFill>
                  </a:tcPr>
                </a:tc>
                <a:extLst>
                  <a:ext uri="{0D108BD9-81ED-4DB2-BD59-A6C34878D82A}">
                    <a16:rowId xmlns:a16="http://schemas.microsoft.com/office/drawing/2014/main" val="10005"/>
                  </a:ext>
                </a:extLst>
              </a:tr>
              <a:tr h="563880">
                <a:tc>
                  <a:txBody>
                    <a:bodyPr/>
                    <a:lstStyle/>
                    <a:p>
                      <a:r>
                        <a:rPr lang="en-US" sz="1600" dirty="0">
                          <a:solidFill>
                            <a:schemeClr val="bg1"/>
                          </a:solidFill>
                          <a:latin typeface="Georgia" panose="02040502050405020303" pitchFamily="18" charset="0"/>
                          <a:cs typeface="Times New Roman" panose="02020603050405020304" pitchFamily="18" charset="0"/>
                        </a:rPr>
                        <a:t>New York Healthy Food, Healthy Communities Initiative</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NY</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$30 M</a:t>
                      </a:r>
                    </a:p>
                  </a:txBody>
                  <a:tcPr anchor="ctr">
                    <a:solidFill>
                      <a:srgbClr val="E0E1E2"/>
                    </a:solidFill>
                  </a:tcPr>
                </a:tc>
                <a:extLst>
                  <a:ext uri="{0D108BD9-81ED-4DB2-BD59-A6C34878D82A}">
                    <a16:rowId xmlns:a16="http://schemas.microsoft.com/office/drawing/2014/main" val="10006"/>
                  </a:ext>
                </a:extLst>
              </a:tr>
              <a:tr h="449580">
                <a:tc>
                  <a:txBody>
                    <a:bodyPr/>
                    <a:lstStyle/>
                    <a:p>
                      <a:r>
                        <a:rPr lang="en-US" sz="1600" dirty="0">
                          <a:solidFill>
                            <a:schemeClr val="bg1"/>
                          </a:solidFill>
                          <a:latin typeface="Georgia" panose="02040502050405020303" pitchFamily="18" charset="0"/>
                          <a:cs typeface="Times New Roman" panose="02020603050405020304" pitchFamily="18" charset="0"/>
                        </a:rPr>
                        <a:t>New Orleans Fresh Food Retailer Initiative</a:t>
                      </a: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New Orleans, LA</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$14 M</a:t>
                      </a:r>
                    </a:p>
                  </a:txBody>
                  <a:tcPr anchor="ctr">
                    <a:solidFill>
                      <a:srgbClr val="E0E1E2"/>
                    </a:solidFill>
                  </a:tcPr>
                </a:tc>
                <a:extLst>
                  <a:ext uri="{0D108BD9-81ED-4DB2-BD59-A6C34878D82A}">
                    <a16:rowId xmlns:a16="http://schemas.microsoft.com/office/drawing/2014/main" val="10007"/>
                  </a:ext>
                </a:extLst>
              </a:tr>
              <a:tr h="377825">
                <a:tc>
                  <a:txBody>
                    <a:bodyPr/>
                    <a:lstStyle/>
                    <a:p>
                      <a:r>
                        <a:rPr lang="en-US" sz="1600" dirty="0">
                          <a:solidFill>
                            <a:schemeClr val="bg1"/>
                          </a:solidFill>
                          <a:latin typeface="Georgia" panose="02040502050405020303" pitchFamily="18" charset="0"/>
                          <a:cs typeface="Times New Roman" panose="02020603050405020304" pitchFamily="18" charset="0"/>
                        </a:rPr>
                        <a:t>Pennsylvania</a:t>
                      </a:r>
                      <a:r>
                        <a:rPr lang="en-US" sz="1600" baseline="0" dirty="0">
                          <a:solidFill>
                            <a:schemeClr val="bg1"/>
                          </a:solidFill>
                          <a:latin typeface="Georgia" panose="02040502050405020303" pitchFamily="18" charset="0"/>
                          <a:cs typeface="Times New Roman" panose="02020603050405020304" pitchFamily="18" charset="0"/>
                        </a:rPr>
                        <a:t> Fresh Food Financing Initiative</a:t>
                      </a:r>
                      <a:endParaRPr lang="en-US" sz="1600" dirty="0">
                        <a:solidFill>
                          <a:schemeClr val="bg1"/>
                        </a:solidFill>
                        <a:latin typeface="Georgia" panose="02040502050405020303" pitchFamily="18" charset="0"/>
                        <a:cs typeface="Times New Roman" panose="02020603050405020304" pitchFamily="18" charset="0"/>
                      </a:endParaRP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PA</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$120 M</a:t>
                      </a:r>
                    </a:p>
                  </a:txBody>
                  <a:tcPr anchor="ctr">
                    <a:solidFill>
                      <a:srgbClr val="E0E1E2"/>
                    </a:solidFill>
                  </a:tcPr>
                </a:tc>
                <a:extLst>
                  <a:ext uri="{0D108BD9-81ED-4DB2-BD59-A6C34878D82A}">
                    <a16:rowId xmlns:a16="http://schemas.microsoft.com/office/drawing/2014/main" val="10008"/>
                  </a:ext>
                </a:extLst>
              </a:tr>
              <a:tr h="377825">
                <a:tc>
                  <a:txBody>
                    <a:bodyPr/>
                    <a:lstStyle/>
                    <a:p>
                      <a:r>
                        <a:rPr lang="en-US" sz="1600" dirty="0">
                          <a:solidFill>
                            <a:schemeClr val="bg1"/>
                          </a:solidFill>
                          <a:latin typeface="Georgia" panose="02040502050405020303" pitchFamily="18" charset="0"/>
                          <a:cs typeface="Times New Roman" panose="02020603050405020304" pitchFamily="18" charset="0"/>
                        </a:rPr>
                        <a:t>Virginia Fresh</a:t>
                      </a:r>
                      <a:r>
                        <a:rPr lang="en-US" sz="1600" baseline="0" dirty="0">
                          <a:solidFill>
                            <a:schemeClr val="bg1"/>
                          </a:solidFill>
                          <a:latin typeface="Georgia" panose="02040502050405020303" pitchFamily="18" charset="0"/>
                          <a:cs typeface="Times New Roman" panose="02020603050405020304" pitchFamily="18" charset="0"/>
                        </a:rPr>
                        <a:t> Food Loan Fund</a:t>
                      </a:r>
                      <a:endParaRPr lang="en-US" sz="1600" dirty="0">
                        <a:solidFill>
                          <a:schemeClr val="bg1"/>
                        </a:solidFill>
                        <a:latin typeface="Georgia" panose="02040502050405020303" pitchFamily="18" charset="0"/>
                        <a:cs typeface="Times New Roman" panose="02020603050405020304" pitchFamily="18" charset="0"/>
                      </a:endParaRPr>
                    </a:p>
                  </a:txBody>
                  <a:tcPr>
                    <a:solidFill>
                      <a:srgbClr val="52BCC6"/>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VA</a:t>
                      </a:r>
                    </a:p>
                  </a:txBody>
                  <a:tcPr anchor="ctr">
                    <a:solidFill>
                      <a:srgbClr val="E0E1E2"/>
                    </a:solidFill>
                  </a:tcPr>
                </a:tc>
                <a:tc>
                  <a:txBody>
                    <a:bodyPr/>
                    <a:lstStyle/>
                    <a:p>
                      <a:pPr algn="ctr"/>
                      <a:r>
                        <a:rPr lang="en-US" sz="1600" dirty="0">
                          <a:solidFill>
                            <a:schemeClr val="tx1">
                              <a:lumMod val="65000"/>
                              <a:lumOff val="35000"/>
                            </a:schemeClr>
                          </a:solidFill>
                          <a:latin typeface="+mn-lt"/>
                          <a:cs typeface="Times New Roman" panose="02020603050405020304" pitchFamily="18" charset="0"/>
                        </a:rPr>
                        <a:t>$11 M</a:t>
                      </a:r>
                    </a:p>
                  </a:txBody>
                  <a:tcPr anchor="ctr">
                    <a:solidFill>
                      <a:srgbClr val="E0E1E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39674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6"/>
          </p:nvPr>
        </p:nvSpPr>
        <p:spPr>
          <a:xfrm>
            <a:off x="457200" y="4800600"/>
            <a:ext cx="4038600" cy="1066800"/>
          </a:xfrm>
        </p:spPr>
        <p:txBody>
          <a:bodyPr/>
          <a:lstStyle/>
          <a:p>
            <a:pPr marL="0" indent="0">
              <a:buNone/>
            </a:pPr>
            <a:r>
              <a:rPr lang="en-US" sz="1700" dirty="0">
                <a:solidFill>
                  <a:srgbClr val="52BCC6"/>
                </a:solidFill>
                <a:latin typeface="Georgia"/>
                <a:cs typeface="Georgia"/>
              </a:rPr>
              <a:t>PA Fresh Food Financing</a:t>
            </a:r>
          </a:p>
          <a:p>
            <a:pPr marL="0" indent="0">
              <a:buNone/>
            </a:pPr>
            <a:r>
              <a:rPr lang="en-US" sz="1800" dirty="0"/>
              <a:t>88 new or expanded stores led to 5,000 jobs, increasing access for nearly 500,000 people.</a:t>
            </a:r>
          </a:p>
          <a:p>
            <a:pPr marL="0" indent="0">
              <a:buNone/>
            </a:pPr>
            <a:endParaRPr lang="en-US" sz="1800" dirty="0"/>
          </a:p>
        </p:txBody>
      </p:sp>
      <p:sp>
        <p:nvSpPr>
          <p:cNvPr id="4" name="Content Placeholder 3"/>
          <p:cNvSpPr>
            <a:spLocks noGrp="1"/>
          </p:cNvSpPr>
          <p:nvPr>
            <p:ph idx="17"/>
          </p:nvPr>
        </p:nvSpPr>
        <p:spPr/>
        <p:txBody>
          <a:bodyPr/>
          <a:lstStyle/>
          <a:p>
            <a:pPr marL="0" indent="0">
              <a:buNone/>
            </a:pPr>
            <a:r>
              <a:rPr lang="en-US" sz="1700" dirty="0">
                <a:solidFill>
                  <a:srgbClr val="52BCC6"/>
                </a:solidFill>
                <a:latin typeface="Georgia"/>
                <a:cs typeface="Georgia"/>
              </a:rPr>
              <a:t>California </a:t>
            </a:r>
            <a:r>
              <a:rPr lang="en-US" sz="1700" dirty="0" err="1">
                <a:solidFill>
                  <a:srgbClr val="52BCC6"/>
                </a:solidFill>
                <a:latin typeface="Georgia"/>
                <a:cs typeface="Georgia"/>
              </a:rPr>
              <a:t>FreshWorks</a:t>
            </a:r>
            <a:endParaRPr lang="en-US" sz="1700" dirty="0">
              <a:solidFill>
                <a:srgbClr val="52BCC6"/>
              </a:solidFill>
              <a:latin typeface="Georgia"/>
              <a:cs typeface="Georgia"/>
            </a:endParaRPr>
          </a:p>
          <a:p>
            <a:pPr marL="0" indent="0">
              <a:buNone/>
            </a:pPr>
            <a:r>
              <a:rPr lang="en-US" sz="1800" dirty="0"/>
              <a:t>3 retail locations led to $40 million initial economic impact  with expected $30 million annual recurring impact.</a:t>
            </a:r>
          </a:p>
        </p:txBody>
      </p:sp>
      <p:pic>
        <p:nvPicPr>
          <p:cNvPr id="9" name="Content Placeholder 8"/>
          <p:cNvPicPr>
            <a:picLocks noGrp="1" noChangeAspect="1"/>
          </p:cNvPicPr>
          <p:nvPr>
            <p:ph idx="18"/>
          </p:nvPr>
        </p:nvPicPr>
        <p:blipFill rotWithShape="1">
          <a:blip r:embed="rId3" cstate="screen">
            <a:extLst>
              <a:ext uri="{28A0092B-C50C-407E-A947-70E740481C1C}">
                <a14:useLocalDpi xmlns:a14="http://schemas.microsoft.com/office/drawing/2010/main"/>
              </a:ext>
            </a:extLst>
          </a:blip>
          <a:srcRect r="-4"/>
          <a:stretch/>
        </p:blipFill>
        <p:spPr>
          <a:xfrm>
            <a:off x="350520" y="1983756"/>
            <a:ext cx="4145280" cy="2725404"/>
          </a:xfrm>
        </p:spPr>
      </p:pic>
      <p:pic>
        <p:nvPicPr>
          <p:cNvPr id="7" name="Content Placeholder 6"/>
          <p:cNvPicPr>
            <a:picLocks noGrp="1" noChangeAspect="1"/>
          </p:cNvPicPr>
          <p:nvPr>
            <p:ph idx="19"/>
          </p:nvPr>
        </p:nvPicPr>
        <p:blipFill rotWithShape="1">
          <a:blip r:embed="rId4" cstate="screen">
            <a:extLst>
              <a:ext uri="{28A0092B-C50C-407E-A947-70E740481C1C}">
                <a14:useLocalDpi xmlns:a14="http://schemas.microsoft.com/office/drawing/2010/main"/>
              </a:ext>
            </a:extLst>
          </a:blip>
          <a:srcRect/>
          <a:stretch/>
        </p:blipFill>
        <p:spPr>
          <a:xfrm>
            <a:off x="4648200" y="1981200"/>
            <a:ext cx="4038600" cy="2727960"/>
          </a:xfrm>
        </p:spPr>
      </p:pic>
      <p:sp>
        <p:nvSpPr>
          <p:cNvPr id="8" name="Title 1"/>
          <p:cNvSpPr>
            <a:spLocks noGrp="1"/>
          </p:cNvSpPr>
          <p:nvPr>
            <p:ph type="title"/>
          </p:nvPr>
        </p:nvSpPr>
        <p:spPr>
          <a:xfrm>
            <a:off x="457200" y="304800"/>
            <a:ext cx="8229600" cy="990600"/>
          </a:xfrm>
        </p:spPr>
        <p:txBody>
          <a:bodyPr/>
          <a:lstStyle/>
          <a:p>
            <a:r>
              <a:rPr lang="en-US" sz="3600" dirty="0"/>
              <a:t>HEALTHY FOOD FINANCING</a:t>
            </a:r>
            <a:br>
              <a:rPr lang="en-US" sz="3600" dirty="0"/>
            </a:br>
            <a:r>
              <a:rPr lang="en-US" sz="3600" dirty="0"/>
              <a:t>A Proven Strategy</a:t>
            </a:r>
          </a:p>
        </p:txBody>
      </p:sp>
    </p:spTree>
    <p:extLst>
      <p:ext uri="{BB962C8B-B14F-4D97-AF65-F5344CB8AC3E}">
        <p14:creationId xmlns:p14="http://schemas.microsoft.com/office/powerpoint/2010/main" val="237219274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a:xfrm>
            <a:off x="762000" y="1981200"/>
            <a:ext cx="3124200" cy="3352800"/>
          </a:xfrm>
        </p:spPr>
        <p:txBody>
          <a:bodyPr/>
          <a:lstStyle/>
          <a:p>
            <a:r>
              <a:rPr lang="en-US" sz="3400" dirty="0">
                <a:solidFill>
                  <a:srgbClr val="313132"/>
                </a:solidFill>
                <a:latin typeface="Calibri"/>
                <a:cs typeface="Calibri"/>
              </a:rPr>
              <a:t>We’re strengthening </a:t>
            </a:r>
            <a:r>
              <a:rPr lang="en-US" sz="3400" dirty="0">
                <a:solidFill>
                  <a:srgbClr val="139554"/>
                </a:solidFill>
                <a:latin typeface="Calibri"/>
                <a:cs typeface="Calibri"/>
              </a:rPr>
              <a:t>Michigan’s Good Food Chain </a:t>
            </a:r>
            <a:r>
              <a:rPr lang="en-US" sz="3400" dirty="0">
                <a:solidFill>
                  <a:srgbClr val="313132"/>
                </a:solidFill>
                <a:latin typeface="Calibri"/>
                <a:cs typeface="Calibri"/>
              </a:rPr>
              <a:t>— from field to fork. </a:t>
            </a:r>
          </a:p>
        </p:txBody>
      </p:sp>
      <p:sp>
        <p:nvSpPr>
          <p:cNvPr id="5" name="Title 1"/>
          <p:cNvSpPr>
            <a:spLocks noGrp="1"/>
          </p:cNvSpPr>
          <p:nvPr>
            <p:ph type="title"/>
          </p:nvPr>
        </p:nvSpPr>
        <p:spPr/>
        <p:txBody>
          <a:bodyPr/>
          <a:lstStyle/>
          <a:p>
            <a:r>
              <a:rPr lang="en-US" sz="3600" dirty="0"/>
              <a:t>MICHIGAN GOOD FOOD FUND</a:t>
            </a:r>
            <a:br>
              <a:rPr lang="en-US" sz="3600" dirty="0"/>
            </a:br>
            <a:r>
              <a:rPr lang="en-US" sz="3600" dirty="0"/>
              <a:t>A Unique Strategy</a:t>
            </a:r>
          </a:p>
        </p:txBody>
      </p:sp>
      <p:pic>
        <p:nvPicPr>
          <p:cNvPr id="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1675553"/>
            <a:ext cx="3886200" cy="4374134"/>
          </a:xfrm>
          <a:prstGeom prst="rect">
            <a:avLst/>
          </a:prstGeom>
        </p:spPr>
      </p:pic>
    </p:spTree>
    <p:extLst>
      <p:ext uri="{BB962C8B-B14F-4D97-AF65-F5344CB8AC3E}">
        <p14:creationId xmlns:p14="http://schemas.microsoft.com/office/powerpoint/2010/main" val="207458284"/>
      </p:ext>
    </p:extLst>
  </p:cSld>
  <p:clrMapOvr>
    <a:masterClrMapping/>
  </p:clrMapOvr>
  <p:transition spd="slow">
    <p:fade/>
  </p:transition>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CDC9C5"/>
      </a:dk2>
      <a:lt2>
        <a:srgbClr val="948A85"/>
      </a:lt2>
      <a:accent1>
        <a:srgbClr val="DE6020"/>
      </a:accent1>
      <a:accent2>
        <a:srgbClr val="883811"/>
      </a:accent2>
      <a:accent3>
        <a:srgbClr val="004062"/>
      </a:accent3>
      <a:accent4>
        <a:srgbClr val="00B0DB"/>
      </a:accent4>
      <a:accent5>
        <a:srgbClr val="D2BF00"/>
      </a:accent5>
      <a:accent6>
        <a:srgbClr val="948A85"/>
      </a:accent6>
      <a:hlink>
        <a:srgbClr val="139554"/>
      </a:hlink>
      <a:folHlink>
        <a:srgbClr val="1395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k1>
        <a:sysClr val="windowText" lastClr="000000"/>
      </a:dk1>
      <a:lt1>
        <a:sysClr val="window" lastClr="FFFFFF"/>
      </a:lt1>
      <a:dk2>
        <a:srgbClr val="CDC9C5"/>
      </a:dk2>
      <a:lt2>
        <a:srgbClr val="948A85"/>
      </a:lt2>
      <a:accent1>
        <a:srgbClr val="DE6020"/>
      </a:accent1>
      <a:accent2>
        <a:srgbClr val="883811"/>
      </a:accent2>
      <a:accent3>
        <a:srgbClr val="004062"/>
      </a:accent3>
      <a:accent4>
        <a:srgbClr val="00B0DB"/>
      </a:accent4>
      <a:accent5>
        <a:srgbClr val="D2BF00"/>
      </a:accent5>
      <a:accent6>
        <a:srgbClr val="948A85"/>
      </a:accent6>
      <a:hlink>
        <a:srgbClr val="139554"/>
      </a:hlink>
      <a:folHlink>
        <a:srgbClr val="1395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13224</TotalTime>
  <Words>2633</Words>
  <Application>Microsoft Office PowerPoint</Application>
  <PresentationFormat>On-screen Show (4:3)</PresentationFormat>
  <Paragraphs>337</Paragraphs>
  <Slides>39</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ＭＳ Ｐゴシック</vt:lpstr>
      <vt:lpstr>Arial</vt:lpstr>
      <vt:lpstr>Arial Black</vt:lpstr>
      <vt:lpstr>Calibri</vt:lpstr>
      <vt:lpstr>Georgia</vt:lpstr>
      <vt:lpstr>Lucida Grande</vt:lpstr>
      <vt:lpstr>Times New Roman</vt:lpstr>
      <vt:lpstr>Wingdings</vt:lpstr>
      <vt:lpstr>Custom Design</vt:lpstr>
      <vt:lpstr>1_Custom Design</vt:lpstr>
      <vt:lpstr>PowerPoint Presentation</vt:lpstr>
      <vt:lpstr>MICHIGAN GOOD FOOD FUND About the Fund</vt:lpstr>
      <vt:lpstr>MICHIGAN GOOD FOOD FUND Why it Matters</vt:lpstr>
      <vt:lpstr>MICHIGAN GOOD FOOD FUND Why it Matters</vt:lpstr>
      <vt:lpstr>THE FUND RESPONDS TO THESE CHALLENGES WITH A FINANCING OPPORTUNITY. </vt:lpstr>
      <vt:lpstr>MICHIGAN GOOD FOOD FUND Goals &amp; Priorities</vt:lpstr>
      <vt:lpstr>HEALTHY FOOD FINANCING A Proven Strategy</vt:lpstr>
      <vt:lpstr>HEALTHY FOOD FINANCING A Proven Strategy</vt:lpstr>
      <vt:lpstr>MICHIGAN GOOD FOOD FUND A Unique Strategy</vt:lpstr>
      <vt:lpstr>MICHIGAN GOOD FOOD FUND A Unique Strategy</vt:lpstr>
      <vt:lpstr>MICHIGAN GOOD FOOD FUND A Unique Strategy</vt:lpstr>
      <vt:lpstr>MICHIGAN GOOD FOOD FUND Advisory Council Partners</vt:lpstr>
      <vt:lpstr>MICHIGAN GOOD FOOD FUND Core Fund Partners</vt:lpstr>
      <vt:lpstr>MICHIGAN GOOD FOOD FUND Financing</vt:lpstr>
      <vt:lpstr>MICHIGAN GOOD FOOD FUND Business Assistance</vt:lpstr>
      <vt:lpstr>MICHIGAN GOOD FOOD FUND Business Assistance</vt:lpstr>
      <vt:lpstr>BUSINESS ASSISTANCE Consulting Network</vt:lpstr>
      <vt:lpstr>ELIGIBILITY OF APPLICANTS</vt:lpstr>
      <vt:lpstr>MICHIGAN GOOD FOOD FUND Eligibility: Entities</vt:lpstr>
      <vt:lpstr>MICHIGAN GOOD FOOD FUND Eligibility: Location</vt:lpstr>
      <vt:lpstr>MICHIGAN GOOD FOOD FUND Eligibility: Projects</vt:lpstr>
      <vt:lpstr>MICHIGAN GOOD FOOD FUND Eligibility: Loan Uses</vt:lpstr>
      <vt:lpstr>MICHIGAN GOOD FOOD FUND Eligibility: Assistance Programs</vt:lpstr>
      <vt:lpstr>MICHIGAN GOOD FOOD FUND Eligibility: Mission Fit</vt:lpstr>
      <vt:lpstr>MICHIGAN GOOD FOOD FUND Mission Fit</vt:lpstr>
      <vt:lpstr>MICHIGAN GOOD FOOD FUND Mission Fit</vt:lpstr>
      <vt:lpstr>MICHIGAN GOOD FOOD FUND Mission Fit</vt:lpstr>
      <vt:lpstr>MICHIGAN GOOD FOOD FUND Mission Fit</vt:lpstr>
      <vt:lpstr>MICHIGAN GOOD FOOD FUND Mission Fit</vt:lpstr>
      <vt:lpstr>LOAN NUTS &amp; BOLTS</vt:lpstr>
      <vt:lpstr>MICHIGAN GOOD FOOD FUND Loan Nuts &amp; Bolts</vt:lpstr>
      <vt:lpstr>MICHIGAN GOOD FOOD FUND General Timeline for Financing</vt:lpstr>
      <vt:lpstr>MICHIGAN GOOD FOOD FUND General Business Benchmarks</vt:lpstr>
      <vt:lpstr>MICHIGAN GOOD FOOD FUND Sample Projects</vt:lpstr>
      <vt:lpstr>CONNECT WITH THE FUND!</vt:lpstr>
      <vt:lpstr>MICHIGAN GOOD FOOD FUND If you’re a…</vt:lpstr>
      <vt:lpstr>MICHIGAN GOOD FOOD FUND If you’re a…</vt:lpstr>
      <vt:lpstr>MICHIGAN GOOD FOOD FUND If you’re 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Collins</dc:creator>
  <cp:lastModifiedBy>Emilie Engelhard</cp:lastModifiedBy>
  <cp:revision>300</cp:revision>
  <cp:lastPrinted>2016-02-09T15:04:27Z</cp:lastPrinted>
  <dcterms:created xsi:type="dcterms:W3CDTF">2011-01-27T21:03:19Z</dcterms:created>
  <dcterms:modified xsi:type="dcterms:W3CDTF">2016-10-20T15:56:43Z</dcterms:modified>
</cp:coreProperties>
</file>